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Lst>
  <p:sldSz cy="5143500" cx="9144000"/>
  <p:notesSz cx="6858000" cy="9144000"/>
  <p:embeddedFontLst>
    <p:embeddedFont>
      <p:font typeface="Nunito"/>
      <p:regular r:id="rId42"/>
      <p:bold r:id="rId43"/>
      <p:italic r:id="rId44"/>
      <p:boldItalic r:id="rId4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20" Type="http://schemas.openxmlformats.org/officeDocument/2006/relationships/slide" Target="slides/slide15.xml"/><Relationship Id="rId42" Type="http://schemas.openxmlformats.org/officeDocument/2006/relationships/font" Target="fonts/Nunito-regular.fntdata"/><Relationship Id="rId41" Type="http://schemas.openxmlformats.org/officeDocument/2006/relationships/slide" Target="slides/slide36.xml"/><Relationship Id="rId22" Type="http://schemas.openxmlformats.org/officeDocument/2006/relationships/slide" Target="slides/slide17.xml"/><Relationship Id="rId44" Type="http://schemas.openxmlformats.org/officeDocument/2006/relationships/font" Target="fonts/Nunito-italic.fntdata"/><Relationship Id="rId21" Type="http://schemas.openxmlformats.org/officeDocument/2006/relationships/slide" Target="slides/slide16.xml"/><Relationship Id="rId43" Type="http://schemas.openxmlformats.org/officeDocument/2006/relationships/font" Target="fonts/Nunito-bold.fntdata"/><Relationship Id="rId24" Type="http://schemas.openxmlformats.org/officeDocument/2006/relationships/slide" Target="slides/slide19.xml"/><Relationship Id="rId23" Type="http://schemas.openxmlformats.org/officeDocument/2006/relationships/slide" Target="slides/slide18.xml"/><Relationship Id="rId45" Type="http://schemas.openxmlformats.org/officeDocument/2006/relationships/font" Target="fonts/Nunito-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slide" Target="slides/slide34.xml"/><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4" name="Shape 124"/>
        <p:cNvGrpSpPr/>
        <p:nvPr/>
      </p:nvGrpSpPr>
      <p:grpSpPr>
        <a:xfrm>
          <a:off x="0" y="0"/>
          <a:ext cx="0" cy="0"/>
          <a:chOff x="0" y="0"/>
          <a:chExt cx="0" cy="0"/>
        </a:xfrm>
      </p:grpSpPr>
      <p:sp>
        <p:nvSpPr>
          <p:cNvPr id="125" name="Google Shape;125;gc6f73a04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c6f73a04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8" name="Shape 208"/>
        <p:cNvGrpSpPr/>
        <p:nvPr/>
      </p:nvGrpSpPr>
      <p:grpSpPr>
        <a:xfrm>
          <a:off x="0" y="0"/>
          <a:ext cx="0" cy="0"/>
          <a:chOff x="0" y="0"/>
          <a:chExt cx="0" cy="0"/>
        </a:xfrm>
      </p:grpSpPr>
      <p:sp>
        <p:nvSpPr>
          <p:cNvPr id="209" name="Google Shape;209;g4a34026927_0_145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4a34026927_0_14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5" name="Shape 215"/>
        <p:cNvGrpSpPr/>
        <p:nvPr/>
      </p:nvGrpSpPr>
      <p:grpSpPr>
        <a:xfrm>
          <a:off x="0" y="0"/>
          <a:ext cx="0" cy="0"/>
          <a:chOff x="0" y="0"/>
          <a:chExt cx="0" cy="0"/>
        </a:xfrm>
      </p:grpSpPr>
      <p:sp>
        <p:nvSpPr>
          <p:cNvPr id="216" name="Google Shape;216;g4a396dc37f_2_4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4a396dc37f_2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5" name="Shape 225"/>
        <p:cNvGrpSpPr/>
        <p:nvPr/>
      </p:nvGrpSpPr>
      <p:grpSpPr>
        <a:xfrm>
          <a:off x="0" y="0"/>
          <a:ext cx="0" cy="0"/>
          <a:chOff x="0" y="0"/>
          <a:chExt cx="0" cy="0"/>
        </a:xfrm>
      </p:grpSpPr>
      <p:sp>
        <p:nvSpPr>
          <p:cNvPr id="226" name="Google Shape;226;g4a34026927_0_16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4a34026927_0_16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7" name="Shape 247"/>
        <p:cNvGrpSpPr/>
        <p:nvPr/>
      </p:nvGrpSpPr>
      <p:grpSpPr>
        <a:xfrm>
          <a:off x="0" y="0"/>
          <a:ext cx="0" cy="0"/>
          <a:chOff x="0" y="0"/>
          <a:chExt cx="0" cy="0"/>
        </a:xfrm>
      </p:grpSpPr>
      <p:sp>
        <p:nvSpPr>
          <p:cNvPr id="248" name="Google Shape;248;g4a34026927_0_14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4a34026927_0_14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3" name="Shape 253"/>
        <p:cNvGrpSpPr/>
        <p:nvPr/>
      </p:nvGrpSpPr>
      <p:grpSpPr>
        <a:xfrm>
          <a:off x="0" y="0"/>
          <a:ext cx="0" cy="0"/>
          <a:chOff x="0" y="0"/>
          <a:chExt cx="0" cy="0"/>
        </a:xfrm>
      </p:grpSpPr>
      <p:sp>
        <p:nvSpPr>
          <p:cNvPr id="254" name="Google Shape;254;g4a34026927_0_14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4a34026927_0_14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9" name="Shape 259"/>
        <p:cNvGrpSpPr/>
        <p:nvPr/>
      </p:nvGrpSpPr>
      <p:grpSpPr>
        <a:xfrm>
          <a:off x="0" y="0"/>
          <a:ext cx="0" cy="0"/>
          <a:chOff x="0" y="0"/>
          <a:chExt cx="0" cy="0"/>
        </a:xfrm>
      </p:grpSpPr>
      <p:sp>
        <p:nvSpPr>
          <p:cNvPr id="260" name="Google Shape;260;g4a34026927_0_16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4a34026927_0_16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5" name="Shape 265"/>
        <p:cNvGrpSpPr/>
        <p:nvPr/>
      </p:nvGrpSpPr>
      <p:grpSpPr>
        <a:xfrm>
          <a:off x="0" y="0"/>
          <a:ext cx="0" cy="0"/>
          <a:chOff x="0" y="0"/>
          <a:chExt cx="0" cy="0"/>
        </a:xfrm>
      </p:grpSpPr>
      <p:sp>
        <p:nvSpPr>
          <p:cNvPr id="266" name="Google Shape;266;g4a34026927_0_16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4a34026927_0_16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1" name="Shape 271"/>
        <p:cNvGrpSpPr/>
        <p:nvPr/>
      </p:nvGrpSpPr>
      <p:grpSpPr>
        <a:xfrm>
          <a:off x="0" y="0"/>
          <a:ext cx="0" cy="0"/>
          <a:chOff x="0" y="0"/>
          <a:chExt cx="0" cy="0"/>
        </a:xfrm>
      </p:grpSpPr>
      <p:sp>
        <p:nvSpPr>
          <p:cNvPr id="272" name="Google Shape;272;g4a34026927_0_163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4a34026927_0_16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a:t>Single relation is not a problem because hydra is view based. So, for each view we can learn our model. For subviews, we just query the base model for the view. To maintain referential integrity, we’ll talk about in intra</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7" name="Shape 277"/>
        <p:cNvGrpSpPr/>
        <p:nvPr/>
      </p:nvGrpSpPr>
      <p:grpSpPr>
        <a:xfrm>
          <a:off x="0" y="0"/>
          <a:ext cx="0" cy="0"/>
          <a:chOff x="0" y="0"/>
          <a:chExt cx="0" cy="0"/>
        </a:xfrm>
      </p:grpSpPr>
      <p:sp>
        <p:nvSpPr>
          <p:cNvPr id="278" name="Google Shape;278;g4a3cb42cdf_0_24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4a3cb42cdf_0_2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a:t>Single relation is not a problem because hydra is view based. So, for each view we can learn our model. For subviews, we just query the base model for the view. To maintain referential integrity, we’ll talk about in intra</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3" name="Shape 283"/>
        <p:cNvGrpSpPr/>
        <p:nvPr/>
      </p:nvGrpSpPr>
      <p:grpSpPr>
        <a:xfrm>
          <a:off x="0" y="0"/>
          <a:ext cx="0" cy="0"/>
          <a:chOff x="0" y="0"/>
          <a:chExt cx="0" cy="0"/>
        </a:xfrm>
      </p:grpSpPr>
      <p:sp>
        <p:nvSpPr>
          <p:cNvPr id="284" name="Google Shape;284;gc6f73a04f_0_2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c6f73a04f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 name="Shape 131"/>
        <p:cNvGrpSpPr/>
        <p:nvPr/>
      </p:nvGrpSpPr>
      <p:grpSpPr>
        <a:xfrm>
          <a:off x="0" y="0"/>
          <a:ext cx="0" cy="0"/>
          <a:chOff x="0" y="0"/>
          <a:chExt cx="0" cy="0"/>
        </a:xfrm>
      </p:grpSpPr>
      <p:sp>
        <p:nvSpPr>
          <p:cNvPr id="132" name="Google Shape;132;g4a3cb42cdf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4a3cb42cdf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4" name="Shape 334"/>
        <p:cNvGrpSpPr/>
        <p:nvPr/>
      </p:nvGrpSpPr>
      <p:grpSpPr>
        <a:xfrm>
          <a:off x="0" y="0"/>
          <a:ext cx="0" cy="0"/>
          <a:chOff x="0" y="0"/>
          <a:chExt cx="0" cy="0"/>
        </a:xfrm>
      </p:grpSpPr>
      <p:sp>
        <p:nvSpPr>
          <p:cNvPr id="335" name="Google Shape;335;g449e8fcae7_1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36" name="Google Shape;336;g449e8fcae7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Why JOB? - because of paper</a:t>
            </a:r>
            <a:endParaRPr/>
          </a:p>
          <a:p>
            <a:pPr indent="0" lvl="0" marL="0" rtl="0" algn="l">
              <a:spcBef>
                <a:spcPts val="0"/>
              </a:spcBef>
              <a:spcAft>
                <a:spcPts val="0"/>
              </a:spcAft>
              <a:buNone/>
            </a:pPr>
            <a:r>
              <a:rPr lang="en"/>
              <a:t>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0" name="Shape 340"/>
        <p:cNvGrpSpPr/>
        <p:nvPr/>
      </p:nvGrpSpPr>
      <p:grpSpPr>
        <a:xfrm>
          <a:off x="0" y="0"/>
          <a:ext cx="0" cy="0"/>
          <a:chOff x="0" y="0"/>
          <a:chExt cx="0" cy="0"/>
        </a:xfrm>
      </p:grpSpPr>
      <p:sp>
        <p:nvSpPr>
          <p:cNvPr id="341" name="Google Shape;341;g4a3cb42cdf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2" name="Google Shape;342;g4a3cb42cdf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7" name="Shape 347"/>
        <p:cNvGrpSpPr/>
        <p:nvPr/>
      </p:nvGrpSpPr>
      <p:grpSpPr>
        <a:xfrm>
          <a:off x="0" y="0"/>
          <a:ext cx="0" cy="0"/>
          <a:chOff x="0" y="0"/>
          <a:chExt cx="0" cy="0"/>
        </a:xfrm>
      </p:grpSpPr>
      <p:sp>
        <p:nvSpPr>
          <p:cNvPr id="348" name="Google Shape;348;g4a3cb42cdf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4a3cb42cdf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3" name="Shape 353"/>
        <p:cNvGrpSpPr/>
        <p:nvPr/>
      </p:nvGrpSpPr>
      <p:grpSpPr>
        <a:xfrm>
          <a:off x="0" y="0"/>
          <a:ext cx="0" cy="0"/>
          <a:chOff x="0" y="0"/>
          <a:chExt cx="0" cy="0"/>
        </a:xfrm>
      </p:grpSpPr>
      <p:sp>
        <p:nvSpPr>
          <p:cNvPr id="354" name="Google Shape;354;g4a396dc37f_2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 name="Google Shape;355;g4a396dc37f_2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Treating model as blackbox</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9" name="Shape 359"/>
        <p:cNvGrpSpPr/>
        <p:nvPr/>
      </p:nvGrpSpPr>
      <p:grpSpPr>
        <a:xfrm>
          <a:off x="0" y="0"/>
          <a:ext cx="0" cy="0"/>
          <a:chOff x="0" y="0"/>
          <a:chExt cx="0" cy="0"/>
        </a:xfrm>
      </p:grpSpPr>
      <p:sp>
        <p:nvSpPr>
          <p:cNvPr id="360" name="Google Shape;360;g4a3cb42cd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4a3cb42cd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4" name="Shape 364"/>
        <p:cNvGrpSpPr/>
        <p:nvPr/>
      </p:nvGrpSpPr>
      <p:grpSpPr>
        <a:xfrm>
          <a:off x="0" y="0"/>
          <a:ext cx="0" cy="0"/>
          <a:chOff x="0" y="0"/>
          <a:chExt cx="0" cy="0"/>
        </a:xfrm>
      </p:grpSpPr>
      <p:sp>
        <p:nvSpPr>
          <p:cNvPr id="365" name="Google Shape;365;g4a34026927_0_152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66" name="Google Shape;366;g4a34026927_0_15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0" name="Shape 370"/>
        <p:cNvGrpSpPr/>
        <p:nvPr/>
      </p:nvGrpSpPr>
      <p:grpSpPr>
        <a:xfrm>
          <a:off x="0" y="0"/>
          <a:ext cx="0" cy="0"/>
          <a:chOff x="0" y="0"/>
          <a:chExt cx="0" cy="0"/>
        </a:xfrm>
      </p:grpSpPr>
      <p:sp>
        <p:nvSpPr>
          <p:cNvPr id="371" name="Google Shape;371;g4a34026927_0_154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72" name="Google Shape;372;g4a34026927_0_15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Demorgan’s law</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8" name="Shape 378"/>
        <p:cNvGrpSpPr/>
        <p:nvPr/>
      </p:nvGrpSpPr>
      <p:grpSpPr>
        <a:xfrm>
          <a:off x="0" y="0"/>
          <a:ext cx="0" cy="0"/>
          <a:chOff x="0" y="0"/>
          <a:chExt cx="0" cy="0"/>
        </a:xfrm>
      </p:grpSpPr>
      <p:sp>
        <p:nvSpPr>
          <p:cNvPr id="379" name="Google Shape;379;g4a34026927_0_156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80" name="Google Shape;380;g4a34026927_0_15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8" name="Shape 388"/>
        <p:cNvGrpSpPr/>
        <p:nvPr/>
      </p:nvGrpSpPr>
      <p:grpSpPr>
        <a:xfrm>
          <a:off x="0" y="0"/>
          <a:ext cx="0" cy="0"/>
          <a:chOff x="0" y="0"/>
          <a:chExt cx="0" cy="0"/>
        </a:xfrm>
      </p:grpSpPr>
      <p:sp>
        <p:nvSpPr>
          <p:cNvPr id="389" name="Google Shape;389;g4a34026927_0_158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90" name="Google Shape;390;g4a34026927_0_15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0" name="Shape 400"/>
        <p:cNvGrpSpPr/>
        <p:nvPr/>
      </p:nvGrpSpPr>
      <p:grpSpPr>
        <a:xfrm>
          <a:off x="0" y="0"/>
          <a:ext cx="0" cy="0"/>
          <a:chOff x="0" y="0"/>
          <a:chExt cx="0" cy="0"/>
        </a:xfrm>
      </p:grpSpPr>
      <p:sp>
        <p:nvSpPr>
          <p:cNvPr id="401" name="Google Shape;401;g4a34026927_0_159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02" name="Google Shape;402;g4a34026927_0_15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1" name="Shape 141"/>
        <p:cNvGrpSpPr/>
        <p:nvPr/>
      </p:nvGrpSpPr>
      <p:grpSpPr>
        <a:xfrm>
          <a:off x="0" y="0"/>
          <a:ext cx="0" cy="0"/>
          <a:chOff x="0" y="0"/>
          <a:chExt cx="0" cy="0"/>
        </a:xfrm>
      </p:grpSpPr>
      <p:sp>
        <p:nvSpPr>
          <p:cNvPr id="142" name="Google Shape;142;g4a3cb42cdf_0_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4a3cb42cdf_0_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4" name="Shape 414"/>
        <p:cNvGrpSpPr/>
        <p:nvPr/>
      </p:nvGrpSpPr>
      <p:grpSpPr>
        <a:xfrm>
          <a:off x="0" y="0"/>
          <a:ext cx="0" cy="0"/>
          <a:chOff x="0" y="0"/>
          <a:chExt cx="0" cy="0"/>
        </a:xfrm>
      </p:grpSpPr>
      <p:sp>
        <p:nvSpPr>
          <p:cNvPr id="415" name="Google Shape;415;g4a34026927_0_161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16" name="Google Shape;416;g4a34026927_0_16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Advantages : 0 cardinality regions in each interval will reduce</a:t>
            </a:r>
            <a:endParaRPr/>
          </a:p>
          <a:p>
            <a:pPr indent="0" lvl="0" marL="0" rtl="0" algn="l">
              <a:spcBef>
                <a:spcPts val="0"/>
              </a:spcBef>
              <a:spcAft>
                <a:spcPts val="0"/>
              </a:spcAft>
              <a:buNone/>
            </a:pPr>
            <a:r>
              <a:rPr lang="en"/>
              <a:t>Incremental workload handling</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2" name="Shape 432"/>
        <p:cNvGrpSpPr/>
        <p:nvPr/>
      </p:nvGrpSpPr>
      <p:grpSpPr>
        <a:xfrm>
          <a:off x="0" y="0"/>
          <a:ext cx="0" cy="0"/>
          <a:chOff x="0" y="0"/>
          <a:chExt cx="0" cy="0"/>
        </a:xfrm>
      </p:grpSpPr>
      <p:sp>
        <p:nvSpPr>
          <p:cNvPr id="433" name="Google Shape;433;g4a34026927_0_16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4" name="Google Shape;434;g4a34026927_0_16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Experiments</a:t>
            </a:r>
            <a:endParaRPr/>
          </a:p>
          <a:p>
            <a:pPr indent="0" lvl="0" marL="0" rtl="0" algn="l">
              <a:spcBef>
                <a:spcPts val="0"/>
              </a:spcBef>
              <a:spcAft>
                <a:spcPts val="0"/>
              </a:spcAft>
              <a:buNone/>
            </a:pPr>
            <a:r>
              <a:rPr lang="en"/>
              <a:t>Problem with z3</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7" name="Shape 437"/>
        <p:cNvGrpSpPr/>
        <p:nvPr/>
      </p:nvGrpSpPr>
      <p:grpSpPr>
        <a:xfrm>
          <a:off x="0" y="0"/>
          <a:ext cx="0" cy="0"/>
          <a:chOff x="0" y="0"/>
          <a:chExt cx="0" cy="0"/>
        </a:xfrm>
      </p:grpSpPr>
      <p:sp>
        <p:nvSpPr>
          <p:cNvPr id="438" name="Google Shape;438;g4a396dc37f_2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9" name="Google Shape;439;g4a396dc37f_2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3" name="Shape 443"/>
        <p:cNvGrpSpPr/>
        <p:nvPr/>
      </p:nvGrpSpPr>
      <p:grpSpPr>
        <a:xfrm>
          <a:off x="0" y="0"/>
          <a:ext cx="0" cy="0"/>
          <a:chOff x="0" y="0"/>
          <a:chExt cx="0" cy="0"/>
        </a:xfrm>
      </p:grpSpPr>
      <p:sp>
        <p:nvSpPr>
          <p:cNvPr id="444" name="Google Shape;444;g4a34026927_0_163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45" name="Google Shape;445;g4a34026927_0_16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8" name="Shape 448"/>
        <p:cNvGrpSpPr/>
        <p:nvPr/>
      </p:nvGrpSpPr>
      <p:grpSpPr>
        <a:xfrm>
          <a:off x="0" y="0"/>
          <a:ext cx="0" cy="0"/>
          <a:chOff x="0" y="0"/>
          <a:chExt cx="0" cy="0"/>
        </a:xfrm>
      </p:grpSpPr>
      <p:sp>
        <p:nvSpPr>
          <p:cNvPr id="449" name="Google Shape;449;g4a34026927_0_165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50" name="Google Shape;450;g4a34026927_0_16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Still in dataless world, storing only functions</a:t>
            </a:r>
            <a:endParaRPr/>
          </a:p>
          <a:p>
            <a:pPr indent="0" lvl="0" marL="0" rtl="0" algn="l">
              <a:spcBef>
                <a:spcPts val="0"/>
              </a:spcBef>
              <a:spcAft>
                <a:spcPts val="0"/>
              </a:spcAft>
              <a:buNone/>
            </a:pPr>
            <a:r>
              <a:rPr lang="en"/>
              <a:t>Explanation with example</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4" name="Shape 454"/>
        <p:cNvGrpSpPr/>
        <p:nvPr/>
      </p:nvGrpSpPr>
      <p:grpSpPr>
        <a:xfrm>
          <a:off x="0" y="0"/>
          <a:ext cx="0" cy="0"/>
          <a:chOff x="0" y="0"/>
          <a:chExt cx="0" cy="0"/>
        </a:xfrm>
      </p:grpSpPr>
      <p:sp>
        <p:nvSpPr>
          <p:cNvPr id="455" name="Google Shape;455;g4a34026927_0_165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56" name="Google Shape;456;g4a34026927_0_16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Referential integrity</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0" name="Shape 460"/>
        <p:cNvGrpSpPr/>
        <p:nvPr/>
      </p:nvGrpSpPr>
      <p:grpSpPr>
        <a:xfrm>
          <a:off x="0" y="0"/>
          <a:ext cx="0" cy="0"/>
          <a:chOff x="0" y="0"/>
          <a:chExt cx="0" cy="0"/>
        </a:xfrm>
      </p:grpSpPr>
      <p:sp>
        <p:nvSpPr>
          <p:cNvPr id="461" name="Google Shape;461;g4a34026927_0_16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2" name="Google Shape;462;g4a34026927_0_16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Google Shape;153;g4a3cb42cdf_0_2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4a3cb42cdf_0_2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3" name="Shape 163"/>
        <p:cNvGrpSpPr/>
        <p:nvPr/>
      </p:nvGrpSpPr>
      <p:grpSpPr>
        <a:xfrm>
          <a:off x="0" y="0"/>
          <a:ext cx="0" cy="0"/>
          <a:chOff x="0" y="0"/>
          <a:chExt cx="0" cy="0"/>
        </a:xfrm>
      </p:grpSpPr>
      <p:sp>
        <p:nvSpPr>
          <p:cNvPr id="164" name="Google Shape;164;g4a3cb42cdf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4a3cb42cdf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3" name="Shape 173"/>
        <p:cNvGrpSpPr/>
        <p:nvPr/>
      </p:nvGrpSpPr>
      <p:grpSpPr>
        <a:xfrm>
          <a:off x="0" y="0"/>
          <a:ext cx="0" cy="0"/>
          <a:chOff x="0" y="0"/>
          <a:chExt cx="0" cy="0"/>
        </a:xfrm>
      </p:grpSpPr>
      <p:sp>
        <p:nvSpPr>
          <p:cNvPr id="174" name="Google Shape;174;g4a34026927_0_16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4a34026927_0_16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9" name="Shape 179"/>
        <p:cNvGrpSpPr/>
        <p:nvPr/>
      </p:nvGrpSpPr>
      <p:grpSpPr>
        <a:xfrm>
          <a:off x="0" y="0"/>
          <a:ext cx="0" cy="0"/>
          <a:chOff x="0" y="0"/>
          <a:chExt cx="0" cy="0"/>
        </a:xfrm>
      </p:grpSpPr>
      <p:sp>
        <p:nvSpPr>
          <p:cNvPr id="180" name="Google Shape;180;g4a396dc37f_2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4a396dc37f_2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5" name="Shape 185"/>
        <p:cNvGrpSpPr/>
        <p:nvPr/>
      </p:nvGrpSpPr>
      <p:grpSpPr>
        <a:xfrm>
          <a:off x="0" y="0"/>
          <a:ext cx="0" cy="0"/>
          <a:chOff x="0" y="0"/>
          <a:chExt cx="0" cy="0"/>
        </a:xfrm>
      </p:grpSpPr>
      <p:sp>
        <p:nvSpPr>
          <p:cNvPr id="186" name="Google Shape;186;g4a34026927_0_142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4a34026927_0_14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5" name="Shape 195"/>
        <p:cNvGrpSpPr/>
        <p:nvPr/>
      </p:nvGrpSpPr>
      <p:grpSpPr>
        <a:xfrm>
          <a:off x="0" y="0"/>
          <a:ext cx="0" cy="0"/>
          <a:chOff x="0" y="0"/>
          <a:chExt cx="0" cy="0"/>
        </a:xfrm>
      </p:grpSpPr>
      <p:sp>
        <p:nvSpPr>
          <p:cNvPr id="196" name="Google Shape;196;g4a34026927_0_143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4a34026927_0_14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accent6"/>
        </a:solidFill>
      </p:bgPr>
    </p:bg>
    <p:spTree>
      <p:nvGrpSpPr>
        <p:cNvPr id="9"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2"/>
          <p:cNvSpPr txBox="1"/>
          <p:nvPr>
            <p:ph type="ctrTitle"/>
          </p:nvPr>
        </p:nvSpPr>
        <p:spPr>
          <a:xfrm>
            <a:off x="1858703" y="1822833"/>
            <a:ext cx="5361300" cy="1448100"/>
          </a:xfrm>
          <a:prstGeom prst="rect">
            <a:avLst/>
          </a:prstGeom>
        </p:spPr>
        <p:txBody>
          <a:bodyPr anchorCtr="0" anchor="ctr" bIns="91425" lIns="91425" spcFirstLastPara="1" rIns="91425" wrap="square" tIns="91425"/>
          <a:lstStyle>
            <a:lvl1pPr lvl="0" algn="ctr">
              <a:spcBef>
                <a:spcPts val="0"/>
              </a:spcBef>
              <a:spcAft>
                <a:spcPts val="0"/>
              </a:spcAft>
              <a:buClr>
                <a:schemeClr val="dk2"/>
              </a:buClr>
              <a:buSzPts val="3800"/>
              <a:buNone/>
              <a:defRPr sz="3800">
                <a:solidFill>
                  <a:schemeClr val="dk2"/>
                </a:solidFill>
              </a:defRPr>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35" name="Google Shape;35;p2"/>
          <p:cNvSpPr txBox="1"/>
          <p:nvPr>
            <p:ph idx="1" type="subTitle"/>
          </p:nvPr>
        </p:nvSpPr>
        <p:spPr>
          <a:xfrm>
            <a:off x="1858700" y="3413158"/>
            <a:ext cx="5361300" cy="5226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Clr>
                <a:srgbClr val="38761D"/>
              </a:buClr>
              <a:buSzPts val="1600"/>
              <a:buNone/>
              <a:defRPr sz="1600">
                <a:solidFill>
                  <a:srgbClr val="38761D"/>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36" name="Google Shape;36;p2"/>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accent3"/>
        </a:solidFill>
      </p:bgPr>
    </p:bg>
    <p:spTree>
      <p:nvGrpSpPr>
        <p:cNvPr id="109"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11"/>
          <p:cNvSpPr txBox="1"/>
          <p:nvPr>
            <p:ph hasCustomPrompt="1" type="title"/>
          </p:nvPr>
        </p:nvSpPr>
        <p:spPr>
          <a:xfrm>
            <a:off x="1385850" y="1383850"/>
            <a:ext cx="6372300" cy="1379700"/>
          </a:xfrm>
          <a:prstGeom prst="rect">
            <a:avLst/>
          </a:prstGeom>
        </p:spPr>
        <p:txBody>
          <a:bodyPr anchorCtr="0" anchor="ctr" bIns="91425" lIns="91425" spcFirstLastPara="1" rIns="91425" wrap="square" tIns="91425"/>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p:nvPr>
            <p:ph idx="1" type="body"/>
          </p:nvPr>
        </p:nvSpPr>
        <p:spPr>
          <a:xfrm>
            <a:off x="1385850" y="2863850"/>
            <a:ext cx="6372300" cy="641100"/>
          </a:xfrm>
          <a:prstGeom prst="rect">
            <a:avLst/>
          </a:prstGeom>
        </p:spPr>
        <p:txBody>
          <a:bodyPr anchorCtr="0" anchor="t" bIns="91425" lIns="91425" spcFirstLastPara="1" rIns="91425" wrap="square" tIns="91425"/>
          <a:lstStyle>
            <a:lvl1pPr indent="-311150" lvl="0" marL="457200" algn="ctr">
              <a:spcBef>
                <a:spcPts val="0"/>
              </a:spcBef>
              <a:spcAft>
                <a:spcPts val="0"/>
              </a:spcAft>
              <a:buSzPts val="1300"/>
              <a:buChar char="●"/>
              <a:defRPr/>
            </a:lvl1pPr>
            <a:lvl2pPr indent="-298450" lvl="1" marL="914400" algn="ctr">
              <a:spcBef>
                <a:spcPts val="1600"/>
              </a:spcBef>
              <a:spcAft>
                <a:spcPts val="0"/>
              </a:spcAft>
              <a:buSzPts val="1100"/>
              <a:buChar char="○"/>
              <a:defRPr/>
            </a:lvl2pPr>
            <a:lvl3pPr indent="-298450" lvl="2" marL="1371600" algn="ctr">
              <a:spcBef>
                <a:spcPts val="1600"/>
              </a:spcBef>
              <a:spcAft>
                <a:spcPts val="0"/>
              </a:spcAft>
              <a:buSzPts val="1100"/>
              <a:buChar char="■"/>
              <a:defRPr/>
            </a:lvl3pPr>
            <a:lvl4pPr indent="-298450" lvl="3" marL="1828800" algn="ctr">
              <a:spcBef>
                <a:spcPts val="1600"/>
              </a:spcBef>
              <a:spcAft>
                <a:spcPts val="0"/>
              </a:spcAft>
              <a:buSzPts val="1100"/>
              <a:buChar char="●"/>
              <a:defRPr/>
            </a:lvl4pPr>
            <a:lvl5pPr indent="-298450" lvl="4" marL="2286000" algn="ctr">
              <a:spcBef>
                <a:spcPts val="1600"/>
              </a:spcBef>
              <a:spcAft>
                <a:spcPts val="0"/>
              </a:spcAft>
              <a:buSzPts val="1100"/>
              <a:buChar char="○"/>
              <a:defRPr/>
            </a:lvl5pPr>
            <a:lvl6pPr indent="-298450" lvl="5" marL="2743200" algn="ctr">
              <a:spcBef>
                <a:spcPts val="1600"/>
              </a:spcBef>
              <a:spcAft>
                <a:spcPts val="0"/>
              </a:spcAft>
              <a:buSzPts val="1100"/>
              <a:buChar char="■"/>
              <a:defRPr/>
            </a:lvl6pPr>
            <a:lvl7pPr indent="-298450" lvl="6" marL="3200400" algn="ctr">
              <a:spcBef>
                <a:spcPts val="1600"/>
              </a:spcBef>
              <a:spcAft>
                <a:spcPts val="0"/>
              </a:spcAft>
              <a:buSzPts val="1100"/>
              <a:buChar char="●"/>
              <a:defRPr/>
            </a:lvl7pPr>
            <a:lvl8pPr indent="-298450" lvl="7" marL="3657600" algn="ctr">
              <a:spcBef>
                <a:spcPts val="1600"/>
              </a:spcBef>
              <a:spcAft>
                <a:spcPts val="0"/>
              </a:spcAft>
              <a:buSzPts val="1100"/>
              <a:buChar char="○"/>
              <a:defRPr/>
            </a:lvl8pPr>
            <a:lvl9pPr indent="-298450" lvl="8" marL="4114800" algn="ctr">
              <a:spcBef>
                <a:spcPts val="1600"/>
              </a:spcBef>
              <a:spcAft>
                <a:spcPts val="1600"/>
              </a:spcAft>
              <a:buSzPts val="1100"/>
              <a:buChar char="■"/>
              <a:defRPr/>
            </a:lvl9pPr>
          </a:lstStyle>
          <a:p/>
        </p:txBody>
      </p:sp>
      <p:sp>
        <p:nvSpPr>
          <p:cNvPr id="121" name="Google Shape;121;p11"/>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22" name="Shape 122"/>
        <p:cNvGrpSpPr/>
        <p:nvPr/>
      </p:nvGrpSpPr>
      <p:grpSpPr>
        <a:xfrm>
          <a:off x="0" y="0"/>
          <a:ext cx="0" cy="0"/>
          <a:chOff x="0" y="0"/>
          <a:chExt cx="0" cy="0"/>
        </a:xfrm>
      </p:grpSpPr>
      <p:sp>
        <p:nvSpPr>
          <p:cNvPr id="123" name="Google Shape;123;p12"/>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accent3"/>
        </a:solidFill>
      </p:bgPr>
    </p:bg>
    <p:spTree>
      <p:nvGrpSpPr>
        <p:cNvPr id="37"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1888684" y="1746100"/>
            <a:ext cx="5377500" cy="1646100"/>
          </a:xfrm>
          <a:prstGeom prst="rect">
            <a:avLst/>
          </a:prstGeom>
        </p:spPr>
        <p:txBody>
          <a:bodyPr anchorCtr="0" anchor="ctr" bIns="91425" lIns="91425" spcFirstLastPara="1" rIns="91425" wrap="square" tIns="91425"/>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p:txBody>
      </p:sp>
      <p:sp>
        <p:nvSpPr>
          <p:cNvPr id="48" name="Google Shape;48;p3"/>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bg>
      <p:bgPr>
        <a:solidFill>
          <a:schemeClr val="dk2"/>
        </a:solidFill>
      </p:bgPr>
    </p:bg>
    <p:spTree>
      <p:nvGrpSpPr>
        <p:cNvPr id="49"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txBox="1"/>
          <p:nvPr>
            <p:ph type="title"/>
          </p:nvPr>
        </p:nvSpPr>
        <p:spPr>
          <a:xfrm>
            <a:off x="819150" y="845600"/>
            <a:ext cx="7505700" cy="9546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4" name="Google Shape;54;p4"/>
          <p:cNvSpPr txBox="1"/>
          <p:nvPr>
            <p:ph idx="1" type="body"/>
          </p:nvPr>
        </p:nvSpPr>
        <p:spPr>
          <a:xfrm>
            <a:off x="819150" y="1990725"/>
            <a:ext cx="7505700" cy="24480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5" name="Google Shape;55;p4"/>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bg>
      <p:bgPr>
        <a:solidFill>
          <a:schemeClr val="dk2"/>
        </a:solidFill>
      </p:bgPr>
    </p:bg>
    <p:spTree>
      <p:nvGrpSpPr>
        <p:cNvPr id="56"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txBox="1"/>
          <p:nvPr>
            <p:ph type="title"/>
          </p:nvPr>
        </p:nvSpPr>
        <p:spPr>
          <a:xfrm>
            <a:off x="819150" y="845600"/>
            <a:ext cx="7505700" cy="954600"/>
          </a:xfrm>
          <a:prstGeom prst="rect">
            <a:avLst/>
          </a:prstGeom>
        </p:spPr>
        <p:txBody>
          <a:bodyPr anchorCtr="0" anchor="t" bIns="91425" lIns="91425" spcFirstLastPara="1" rIns="91425" wrap="square" tIns="91425"/>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1" name="Google Shape;61;p5"/>
          <p:cNvSpPr txBox="1"/>
          <p:nvPr>
            <p:ph idx="1" type="body"/>
          </p:nvPr>
        </p:nvSpPr>
        <p:spPr>
          <a:xfrm>
            <a:off x="819150" y="1990725"/>
            <a:ext cx="3686100" cy="24480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2" name="Google Shape;62;p5"/>
          <p:cNvSpPr txBox="1"/>
          <p:nvPr>
            <p:ph idx="2" type="body"/>
          </p:nvPr>
        </p:nvSpPr>
        <p:spPr>
          <a:xfrm>
            <a:off x="4638675" y="1990725"/>
            <a:ext cx="3686100" cy="24480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3" name="Google Shape;63;p5"/>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bg>
      <p:bgPr>
        <a:solidFill>
          <a:schemeClr val="dk2"/>
        </a:solidFill>
      </p:bgPr>
    </p:bg>
    <p:spTree>
      <p:nvGrpSpPr>
        <p:cNvPr id="64"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txBox="1"/>
          <p:nvPr>
            <p:ph type="title"/>
          </p:nvPr>
        </p:nvSpPr>
        <p:spPr>
          <a:xfrm>
            <a:off x="819150" y="845600"/>
            <a:ext cx="7505700" cy="954600"/>
          </a:xfrm>
          <a:prstGeom prst="rect">
            <a:avLst/>
          </a:prstGeom>
        </p:spPr>
        <p:txBody>
          <a:bodyPr anchorCtr="0" anchor="t" bIns="91425" lIns="91425" spcFirstLastPara="1" rIns="91425" wrap="square" tIns="91425"/>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9" name="Google Shape;69;p6"/>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bg>
      <p:bgPr>
        <a:solidFill>
          <a:schemeClr val="accent3"/>
        </a:solidFill>
      </p:bgPr>
    </p:bg>
    <p:spTree>
      <p:nvGrpSpPr>
        <p:cNvPr id="70"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a:off x="31" y="2824500"/>
            <a:ext cx="7370400" cy="23190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txBox="1"/>
          <p:nvPr>
            <p:ph type="title"/>
          </p:nvPr>
        </p:nvSpPr>
        <p:spPr>
          <a:xfrm>
            <a:off x="819150" y="845600"/>
            <a:ext cx="3709200" cy="1383000"/>
          </a:xfrm>
          <a:prstGeom prst="rect">
            <a:avLst/>
          </a:prstGeom>
        </p:spPr>
        <p:txBody>
          <a:bodyPr anchorCtr="0" anchor="t" bIns="91425" lIns="91425" spcFirstLastPara="1" rIns="91425" wrap="square" tIns="91425"/>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 name="Google Shape;75;p7"/>
          <p:cNvSpPr txBox="1"/>
          <p:nvPr>
            <p:ph idx="1" type="body"/>
          </p:nvPr>
        </p:nvSpPr>
        <p:spPr>
          <a:xfrm>
            <a:off x="830700" y="2319050"/>
            <a:ext cx="3709200" cy="21198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6" name="Google Shape;76;p7"/>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1"/>
        </a:solidFill>
      </p:bgPr>
    </p:bg>
    <p:spTree>
      <p:nvGrpSpPr>
        <p:cNvPr id="77"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8"/>
          <p:cNvSpPr txBox="1"/>
          <p:nvPr>
            <p:ph type="title"/>
          </p:nvPr>
        </p:nvSpPr>
        <p:spPr>
          <a:xfrm>
            <a:off x="1393929" y="1301146"/>
            <a:ext cx="6366900" cy="2539200"/>
          </a:xfrm>
          <a:prstGeom prst="rect">
            <a:avLst/>
          </a:prstGeom>
        </p:spPr>
        <p:txBody>
          <a:bodyPr anchorCtr="0" anchor="ctr" bIns="91425" lIns="91425" spcFirstLastPara="1" rIns="91425" wrap="square" tIns="91425"/>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p:txBody>
      </p:sp>
      <p:sp>
        <p:nvSpPr>
          <p:cNvPr id="94" name="Google Shape;94;p8"/>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bg>
      <p:bgPr>
        <a:solidFill>
          <a:schemeClr val="dk2"/>
        </a:solidFill>
      </p:bgPr>
    </p:bg>
    <p:spTree>
      <p:nvGrpSpPr>
        <p:cNvPr id="95"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9"/>
          <p:cNvSpPr txBox="1"/>
          <p:nvPr>
            <p:ph type="title"/>
          </p:nvPr>
        </p:nvSpPr>
        <p:spPr>
          <a:xfrm>
            <a:off x="819150" y="845600"/>
            <a:ext cx="6424200" cy="705000"/>
          </a:xfrm>
          <a:prstGeom prst="rect">
            <a:avLst/>
          </a:prstGeom>
        </p:spPr>
        <p:txBody>
          <a:bodyPr anchorCtr="0" anchor="t" bIns="91425" lIns="91425" spcFirstLastPara="1" rIns="91425" wrap="square" tIns="91425"/>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00" name="Google Shape;100;p9"/>
          <p:cNvSpPr txBox="1"/>
          <p:nvPr>
            <p:ph idx="1" type="subTitle"/>
          </p:nvPr>
        </p:nvSpPr>
        <p:spPr>
          <a:xfrm>
            <a:off x="819150" y="1550700"/>
            <a:ext cx="5859900" cy="393600"/>
          </a:xfrm>
          <a:prstGeom prst="rect">
            <a:avLst/>
          </a:prstGeom>
        </p:spPr>
        <p:txBody>
          <a:bodyPr anchorCtr="0" anchor="t" bIns="91425" lIns="91425" spcFirstLastPara="1" rIns="91425" wrap="square" tIns="91425"/>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101" name="Google Shape;101;p9"/>
          <p:cNvSpPr txBox="1"/>
          <p:nvPr>
            <p:ph idx="2" type="body"/>
          </p:nvPr>
        </p:nvSpPr>
        <p:spPr>
          <a:xfrm>
            <a:off x="819150" y="2467050"/>
            <a:ext cx="5859900" cy="2095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2" name="Google Shape;102;p9"/>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bg>
      <p:bgPr>
        <a:solidFill>
          <a:schemeClr val="accent1"/>
        </a:solidFill>
      </p:bgPr>
    </p:bg>
    <p:spTree>
      <p:nvGrpSpPr>
        <p:cNvPr id="103"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0"/>
          <p:cNvSpPr txBox="1"/>
          <p:nvPr>
            <p:ph idx="1" type="body"/>
          </p:nvPr>
        </p:nvSpPr>
        <p:spPr>
          <a:xfrm>
            <a:off x="328025" y="4163500"/>
            <a:ext cx="7415100" cy="605100"/>
          </a:xfrm>
          <a:prstGeom prst="rect">
            <a:avLst/>
          </a:prstGeom>
        </p:spPr>
        <p:txBody>
          <a:bodyPr anchorCtr="0" anchor="b" bIns="91425" lIns="91425" spcFirstLastPara="1" rIns="91425" wrap="square" tIns="91425"/>
          <a:lstStyle>
            <a:lvl1pPr indent="-228600" lvl="0" marL="457200">
              <a:lnSpc>
                <a:spcPct val="100000"/>
              </a:lnSpc>
              <a:spcBef>
                <a:spcPts val="0"/>
              </a:spcBef>
              <a:spcAft>
                <a:spcPts val="0"/>
              </a:spcAft>
              <a:buSzPts val="1300"/>
              <a:buNone/>
              <a:defRPr/>
            </a:lvl1pPr>
          </a:lstStyle>
          <a:p/>
        </p:txBody>
      </p:sp>
      <p:sp>
        <p:nvSpPr>
          <p:cNvPr id="108" name="Google Shape;108;p10"/>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hift">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
        <p:nvSpPr>
          <p:cNvPr id="7" name="Google Shape;7;p1"/>
          <p:cNvSpPr txBox="1"/>
          <p:nvPr>
            <p:ph idx="1" type="body"/>
          </p:nvPr>
        </p:nvSpPr>
        <p:spPr>
          <a:xfrm>
            <a:off x="311700" y="1152475"/>
            <a:ext cx="8520600" cy="3391200"/>
          </a:xfrm>
          <a:prstGeom prst="rect">
            <a:avLst/>
          </a:prstGeom>
          <a:noFill/>
          <a:ln>
            <a:noFill/>
          </a:ln>
        </p:spPr>
        <p:txBody>
          <a:bodyPr anchorCtr="0" anchor="t" bIns="91425" lIns="91425" spcFirstLastPara="1" rIns="91425" wrap="square" tIns="91425"/>
          <a:lstStyle>
            <a:lvl1pPr indent="-311150" lvl="0" marL="45720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indent="-298450" lvl="1" marL="9144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indent="-298450" lvl="2" marL="13716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indent="-298450" lvl="3" marL="18288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indent="-298450" lvl="4" marL="22860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indent="-298450" lvl="5" marL="27432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indent="-298450" lvl="6" marL="32004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indent="-298450" lvl="7" marL="36576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indent="-298450" lvl="8" marL="4114800">
              <a:lnSpc>
                <a:spcPct val="115000"/>
              </a:lnSpc>
              <a:spcBef>
                <a:spcPts val="1600"/>
              </a:spcBef>
              <a:spcAft>
                <a:spcPts val="1600"/>
              </a:spcAft>
              <a:buClr>
                <a:schemeClr val="dk2"/>
              </a:buClr>
              <a:buSzPts val="1100"/>
              <a:buFont typeface="Calibri"/>
              <a:buChar char="■"/>
              <a:defRPr sz="1100">
                <a:solidFill>
                  <a:schemeClr val="dk2"/>
                </a:solidFill>
                <a:latin typeface="Calibri"/>
                <a:ea typeface="Calibri"/>
                <a:cs typeface="Calibri"/>
                <a:sym typeface="Calibri"/>
              </a:defRPr>
            </a:lvl9pPr>
          </a:lstStyle>
          <a:p/>
        </p:txBody>
      </p:sp>
      <p:sp>
        <p:nvSpPr>
          <p:cNvPr id="8" name="Google Shape;8;p1"/>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9.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20.png"/><Relationship Id="rId4" Type="http://schemas.openxmlformats.org/officeDocument/2006/relationships/image" Target="../media/image1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9.png"/><Relationship Id="rId4" Type="http://schemas.openxmlformats.org/officeDocument/2006/relationships/image" Target="../media/image1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5.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5.png"/><Relationship Id="rId4" Type="http://schemas.openxmlformats.org/officeDocument/2006/relationships/image" Target="../media/image8.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5.png"/><Relationship Id="rId4" Type="http://schemas.openxmlformats.org/officeDocument/2006/relationships/image" Target="../media/image8.png"/><Relationship Id="rId5"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5.png"/><Relationship Id="rId4" Type="http://schemas.openxmlformats.org/officeDocument/2006/relationships/image" Target="../media/image10.png"/><Relationship Id="rId5" Type="http://schemas.openxmlformats.org/officeDocument/2006/relationships/image" Target="../media/image8.png"/><Relationship Id="rId6" Type="http://schemas.openxmlformats.org/officeDocument/2006/relationships/image" Target="../media/image7.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15.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16.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18.png"/><Relationship Id="rId4" Type="http://schemas.openxmlformats.org/officeDocument/2006/relationships/image" Target="../media/image11.png"/><Relationship Id="rId5" Type="http://schemas.openxmlformats.org/officeDocument/2006/relationships/image" Target="../media/image3.png"/><Relationship Id="rId6" Type="http://schemas.openxmlformats.org/officeDocument/2006/relationships/image" Target="../media/image1.png"/><Relationship Id="rId7" Type="http://schemas.openxmlformats.org/officeDocument/2006/relationships/image" Target="../media/image2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11.png"/><Relationship Id="rId4" Type="http://schemas.openxmlformats.org/officeDocument/2006/relationships/image" Target="../media/image3.png"/><Relationship Id="rId5" Type="http://schemas.openxmlformats.org/officeDocument/2006/relationships/image" Target="../media/image1.png"/><Relationship Id="rId6" Type="http://schemas.openxmlformats.org/officeDocument/2006/relationships/image" Target="../media/image2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6.png"/><Relationship Id="rId4" Type="http://schemas.openxmlformats.org/officeDocument/2006/relationships/image" Target="../media/image5.png"/><Relationship Id="rId5"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6.png"/><Relationship Id="rId4" Type="http://schemas.openxmlformats.org/officeDocument/2006/relationships/image" Target="../media/image5.png"/><Relationship Id="rId5" Type="http://schemas.openxmlformats.org/officeDocument/2006/relationships/image" Target="../media/image4.png"/><Relationship Id="rId6"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7" name="Shape 127"/>
        <p:cNvGrpSpPr/>
        <p:nvPr/>
      </p:nvGrpSpPr>
      <p:grpSpPr>
        <a:xfrm>
          <a:off x="0" y="0"/>
          <a:ext cx="0" cy="0"/>
          <a:chOff x="0" y="0"/>
          <a:chExt cx="0" cy="0"/>
        </a:xfrm>
      </p:grpSpPr>
      <p:sp>
        <p:nvSpPr>
          <p:cNvPr id="128" name="Google Shape;128;p13"/>
          <p:cNvSpPr txBox="1"/>
          <p:nvPr>
            <p:ph type="ctrTitle"/>
          </p:nvPr>
        </p:nvSpPr>
        <p:spPr>
          <a:xfrm>
            <a:off x="390525" y="1022550"/>
            <a:ext cx="8222100" cy="1549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Adding Robustness to HYDRA</a:t>
            </a:r>
            <a:endParaRPr/>
          </a:p>
        </p:txBody>
      </p:sp>
      <p:sp>
        <p:nvSpPr>
          <p:cNvPr id="129" name="Google Shape;129;p13"/>
          <p:cNvSpPr txBox="1"/>
          <p:nvPr>
            <p:ph idx="1" type="subTitle"/>
          </p:nvPr>
        </p:nvSpPr>
        <p:spPr>
          <a:xfrm>
            <a:off x="390525" y="2464074"/>
            <a:ext cx="8222100" cy="50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400"/>
              <a:t>Handling unseen queries</a:t>
            </a:r>
            <a:endParaRPr sz="2400"/>
          </a:p>
        </p:txBody>
      </p:sp>
      <p:sp>
        <p:nvSpPr>
          <p:cNvPr id="130" name="Google Shape;130;p13"/>
          <p:cNvSpPr txBox="1"/>
          <p:nvPr/>
        </p:nvSpPr>
        <p:spPr>
          <a:xfrm>
            <a:off x="3441300" y="3633300"/>
            <a:ext cx="4572000" cy="1413600"/>
          </a:xfrm>
          <a:prstGeom prst="rect">
            <a:avLst/>
          </a:prstGeom>
          <a:noFill/>
          <a:ln>
            <a:noFill/>
          </a:ln>
        </p:spPr>
        <p:txBody>
          <a:bodyPr anchorCtr="0" anchor="b" bIns="91425" lIns="91425" spcFirstLastPara="1" rIns="91425" wrap="square" tIns="91425">
            <a:noAutofit/>
          </a:bodyPr>
          <a:lstStyle/>
          <a:p>
            <a:pPr indent="457200" lvl="0" marL="1371600" rtl="0" algn="r">
              <a:lnSpc>
                <a:spcPct val="150000"/>
              </a:lnSpc>
              <a:spcBef>
                <a:spcPts val="0"/>
              </a:spcBef>
              <a:spcAft>
                <a:spcPts val="0"/>
              </a:spcAft>
              <a:buNone/>
            </a:pPr>
            <a:r>
              <a:rPr lang="en">
                <a:solidFill>
                  <a:schemeClr val="lt1"/>
                </a:solidFill>
              </a:rPr>
              <a:t>By Kapil </a:t>
            </a:r>
            <a:r>
              <a:rPr lang="en">
                <a:solidFill>
                  <a:schemeClr val="lt1"/>
                </a:solidFill>
              </a:rPr>
              <a:t>Khurana</a:t>
            </a:r>
            <a:r>
              <a:rPr lang="en">
                <a:solidFill>
                  <a:schemeClr val="lt1"/>
                </a:solidFill>
              </a:rPr>
              <a:t> &amp; Vishal Goel</a:t>
            </a:r>
            <a:endParaRPr>
              <a:solidFill>
                <a:schemeClr val="lt1"/>
              </a:solidFill>
            </a:endParaRPr>
          </a:p>
          <a:p>
            <a:pPr indent="457200" lvl="0" marL="1371600" rtl="0" algn="r">
              <a:lnSpc>
                <a:spcPct val="150000"/>
              </a:lnSpc>
              <a:spcBef>
                <a:spcPts val="0"/>
              </a:spcBef>
              <a:spcAft>
                <a:spcPts val="0"/>
              </a:spcAft>
              <a:buNone/>
            </a:pPr>
            <a:r>
              <a:rPr lang="en">
                <a:solidFill>
                  <a:schemeClr val="lt1"/>
                </a:solidFill>
              </a:rPr>
              <a:t>09/12/2018</a:t>
            </a:r>
            <a:endParaRPr>
              <a:solidFill>
                <a:schemeClr val="lt1"/>
              </a:solidFill>
            </a:endParaRPr>
          </a:p>
          <a:p>
            <a:pPr indent="0" lvl="0" marL="0" rtl="0" algn="r">
              <a:spcBef>
                <a:spcPts val="0"/>
              </a:spcBef>
              <a:spcAft>
                <a:spcPts val="0"/>
              </a:spcAft>
              <a:buNone/>
            </a:pPr>
            <a:r>
              <a:t/>
            </a:r>
            <a:endParaRPr>
              <a:solidFill>
                <a:schemeClr val="lt1"/>
              </a:solidFill>
            </a:endParaRPr>
          </a:p>
          <a:p>
            <a:pPr indent="0" lvl="0" marL="0" rtl="0" algn="r">
              <a:spcBef>
                <a:spcPts val="0"/>
              </a:spcBef>
              <a:spcAft>
                <a:spcPts val="0"/>
              </a:spcAft>
              <a:buNone/>
            </a:pPr>
            <a:r>
              <a:t/>
            </a:r>
            <a:endParaRPr>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1" name="Shape 211"/>
        <p:cNvGrpSpPr/>
        <p:nvPr/>
      </p:nvGrpSpPr>
      <p:grpSpPr>
        <a:xfrm>
          <a:off x="0" y="0"/>
          <a:ext cx="0" cy="0"/>
          <a:chOff x="0" y="0"/>
          <a:chExt cx="0" cy="0"/>
        </a:xfrm>
      </p:grpSpPr>
      <p:sp>
        <p:nvSpPr>
          <p:cNvPr id="212" name="Google Shape;212;p22"/>
          <p:cNvSpPr txBox="1"/>
          <p:nvPr>
            <p:ph type="title"/>
          </p:nvPr>
        </p:nvSpPr>
        <p:spPr>
          <a:xfrm>
            <a:off x="339375" y="363250"/>
            <a:ext cx="8222100" cy="76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a:t>Inconsistent Intra-Region Data Distribution </a:t>
            </a:r>
            <a:endParaRPr/>
          </a:p>
          <a:p>
            <a:pPr indent="0" lvl="0" marL="0" rtl="0" algn="l">
              <a:spcBef>
                <a:spcPts val="0"/>
              </a:spcBef>
              <a:spcAft>
                <a:spcPts val="0"/>
              </a:spcAft>
              <a:buNone/>
            </a:pPr>
            <a:r>
              <a:rPr lang="en"/>
              <a:t> </a:t>
            </a:r>
            <a:endParaRPr/>
          </a:p>
        </p:txBody>
      </p:sp>
      <p:pic>
        <p:nvPicPr>
          <p:cNvPr id="213" name="Google Shape;213;p22"/>
          <p:cNvPicPr preferRelativeResize="0"/>
          <p:nvPr/>
        </p:nvPicPr>
        <p:blipFill>
          <a:blip r:embed="rId3">
            <a:alphaModFix/>
          </a:blip>
          <a:stretch>
            <a:fillRect/>
          </a:stretch>
        </p:blipFill>
        <p:spPr>
          <a:xfrm>
            <a:off x="230975" y="1018625"/>
            <a:ext cx="5683450" cy="2518900"/>
          </a:xfrm>
          <a:prstGeom prst="rect">
            <a:avLst/>
          </a:prstGeom>
          <a:noFill/>
          <a:ln>
            <a:noFill/>
          </a:ln>
        </p:spPr>
      </p:pic>
      <p:sp>
        <p:nvSpPr>
          <p:cNvPr id="214" name="Google Shape;214;p22"/>
          <p:cNvSpPr txBox="1"/>
          <p:nvPr/>
        </p:nvSpPr>
        <p:spPr>
          <a:xfrm>
            <a:off x="384750" y="3734175"/>
            <a:ext cx="2539500" cy="42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Example Database Summary</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8" name="Shape 218"/>
        <p:cNvGrpSpPr/>
        <p:nvPr/>
      </p:nvGrpSpPr>
      <p:grpSpPr>
        <a:xfrm>
          <a:off x="0" y="0"/>
          <a:ext cx="0" cy="0"/>
          <a:chOff x="0" y="0"/>
          <a:chExt cx="0" cy="0"/>
        </a:xfrm>
      </p:grpSpPr>
      <p:sp>
        <p:nvSpPr>
          <p:cNvPr id="219" name="Google Shape;219;p23"/>
          <p:cNvSpPr txBox="1"/>
          <p:nvPr>
            <p:ph type="title"/>
          </p:nvPr>
        </p:nvSpPr>
        <p:spPr>
          <a:xfrm>
            <a:off x="339375" y="363250"/>
            <a:ext cx="8222100" cy="76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Inconsistent Intra-Region Data Distribution </a:t>
            </a:r>
            <a:endParaRPr/>
          </a:p>
          <a:p>
            <a:pPr indent="0" lvl="0" marL="0" rtl="0" algn="l">
              <a:spcBef>
                <a:spcPts val="0"/>
              </a:spcBef>
              <a:spcAft>
                <a:spcPts val="0"/>
              </a:spcAft>
              <a:buNone/>
            </a:pPr>
            <a:r>
              <a:rPr lang="en"/>
              <a:t> </a:t>
            </a:r>
            <a:endParaRPr/>
          </a:p>
        </p:txBody>
      </p:sp>
      <p:pic>
        <p:nvPicPr>
          <p:cNvPr id="220" name="Google Shape;220;p23"/>
          <p:cNvPicPr preferRelativeResize="0"/>
          <p:nvPr/>
        </p:nvPicPr>
        <p:blipFill>
          <a:blip r:embed="rId3">
            <a:alphaModFix/>
          </a:blip>
          <a:stretch>
            <a:fillRect/>
          </a:stretch>
        </p:blipFill>
        <p:spPr>
          <a:xfrm>
            <a:off x="230975" y="1018625"/>
            <a:ext cx="5683450" cy="2518900"/>
          </a:xfrm>
          <a:prstGeom prst="rect">
            <a:avLst/>
          </a:prstGeom>
          <a:noFill/>
          <a:ln>
            <a:noFill/>
          </a:ln>
        </p:spPr>
      </p:pic>
      <p:sp>
        <p:nvSpPr>
          <p:cNvPr id="221" name="Google Shape;221;p23"/>
          <p:cNvSpPr txBox="1"/>
          <p:nvPr/>
        </p:nvSpPr>
        <p:spPr>
          <a:xfrm>
            <a:off x="384750" y="3734175"/>
            <a:ext cx="2539500" cy="42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Example Database Summary</a:t>
            </a:r>
            <a:endParaRPr/>
          </a:p>
        </p:txBody>
      </p:sp>
      <p:pic>
        <p:nvPicPr>
          <p:cNvPr id="222" name="Google Shape;222;p23"/>
          <p:cNvPicPr preferRelativeResize="0"/>
          <p:nvPr/>
        </p:nvPicPr>
        <p:blipFill>
          <a:blip r:embed="rId4">
            <a:alphaModFix/>
          </a:blip>
          <a:stretch>
            <a:fillRect/>
          </a:stretch>
        </p:blipFill>
        <p:spPr>
          <a:xfrm>
            <a:off x="7733328" y="3848678"/>
            <a:ext cx="1105452" cy="1057275"/>
          </a:xfrm>
          <a:prstGeom prst="rect">
            <a:avLst/>
          </a:prstGeom>
          <a:noFill/>
          <a:ln>
            <a:noFill/>
          </a:ln>
        </p:spPr>
      </p:pic>
      <p:sp>
        <p:nvSpPr>
          <p:cNvPr id="223" name="Google Shape;223;p23"/>
          <p:cNvSpPr/>
          <p:nvPr/>
        </p:nvSpPr>
        <p:spPr>
          <a:xfrm>
            <a:off x="4077575" y="2999375"/>
            <a:ext cx="3354480" cy="1489428"/>
          </a:xfrm>
          <a:prstGeom prst="cloud">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This looks so made up! Surely, actual data distribution must be very different!</a:t>
            </a:r>
            <a:endParaRPr/>
          </a:p>
        </p:txBody>
      </p:sp>
      <p:sp>
        <p:nvSpPr>
          <p:cNvPr id="224" name="Google Shape;224;p23"/>
          <p:cNvSpPr/>
          <p:nvPr/>
        </p:nvSpPr>
        <p:spPr>
          <a:xfrm flipH="1">
            <a:off x="7444120" y="3932872"/>
            <a:ext cx="277128" cy="222804"/>
          </a:xfrm>
          <a:prstGeom prst="cloud">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8" name="Shape 228"/>
        <p:cNvGrpSpPr/>
        <p:nvPr/>
      </p:nvGrpSpPr>
      <p:grpSpPr>
        <a:xfrm>
          <a:off x="0" y="0"/>
          <a:ext cx="0" cy="0"/>
          <a:chOff x="0" y="0"/>
          <a:chExt cx="0" cy="0"/>
        </a:xfrm>
      </p:grpSpPr>
      <p:sp>
        <p:nvSpPr>
          <p:cNvPr id="229" name="Google Shape;229;p24"/>
          <p:cNvSpPr txBox="1"/>
          <p:nvPr>
            <p:ph type="title"/>
          </p:nvPr>
        </p:nvSpPr>
        <p:spPr>
          <a:xfrm>
            <a:off x="345450" y="356600"/>
            <a:ext cx="8335500" cy="12582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1600"/>
              <a:t>Inter-Region Data Distribution achieved </a:t>
            </a:r>
            <a:endParaRPr b="1" sz="1600"/>
          </a:p>
          <a:p>
            <a:pPr indent="0" lvl="0" marL="0" rtl="0" algn="ctr">
              <a:lnSpc>
                <a:spcPct val="100000"/>
              </a:lnSpc>
              <a:spcBef>
                <a:spcPts val="0"/>
              </a:spcBef>
              <a:spcAft>
                <a:spcPts val="0"/>
              </a:spcAft>
              <a:buNone/>
            </a:pPr>
            <a:r>
              <a:rPr b="1" lang="en" sz="1600"/>
              <a:t>+ </a:t>
            </a:r>
            <a:endParaRPr b="1" sz="1600"/>
          </a:p>
          <a:p>
            <a:pPr indent="0" lvl="0" marL="0" rtl="0" algn="ctr">
              <a:lnSpc>
                <a:spcPct val="100000"/>
              </a:lnSpc>
              <a:spcBef>
                <a:spcPts val="0"/>
              </a:spcBef>
              <a:spcAft>
                <a:spcPts val="0"/>
              </a:spcAft>
              <a:buNone/>
            </a:pPr>
            <a:r>
              <a:rPr b="1" lang="en" sz="1600"/>
              <a:t>Intra-Region Data Distribution achieved </a:t>
            </a:r>
            <a:endParaRPr b="1" sz="1600"/>
          </a:p>
          <a:p>
            <a:pPr indent="0" lvl="0" marL="0" rtl="0" algn="ctr">
              <a:lnSpc>
                <a:spcPct val="100000"/>
              </a:lnSpc>
              <a:spcBef>
                <a:spcPts val="0"/>
              </a:spcBef>
              <a:spcAft>
                <a:spcPts val="0"/>
              </a:spcAft>
              <a:buNone/>
            </a:pPr>
            <a:r>
              <a:rPr b="1" lang="en" sz="1600"/>
              <a:t>= </a:t>
            </a:r>
            <a:endParaRPr b="1" sz="1600"/>
          </a:p>
          <a:p>
            <a:pPr indent="0" lvl="0" marL="0" rtl="0" algn="ctr">
              <a:lnSpc>
                <a:spcPct val="100000"/>
              </a:lnSpc>
              <a:spcBef>
                <a:spcPts val="0"/>
              </a:spcBef>
              <a:spcAft>
                <a:spcPts val="0"/>
              </a:spcAft>
              <a:buNone/>
            </a:pPr>
            <a:r>
              <a:rPr b="1" lang="en" sz="1600">
                <a:solidFill>
                  <a:schemeClr val="accent1"/>
                </a:solidFill>
              </a:rPr>
              <a:t>Unseen Queries satisfied much better than HYDRA</a:t>
            </a:r>
            <a:endParaRPr b="1" sz="1600">
              <a:solidFill>
                <a:schemeClr val="accent1"/>
              </a:solidFill>
            </a:endParaRPr>
          </a:p>
        </p:txBody>
      </p:sp>
      <p:sp>
        <p:nvSpPr>
          <p:cNvPr id="230" name="Google Shape;230;p24"/>
          <p:cNvSpPr/>
          <p:nvPr/>
        </p:nvSpPr>
        <p:spPr>
          <a:xfrm>
            <a:off x="3649875" y="2577750"/>
            <a:ext cx="1035900" cy="954600"/>
          </a:xfrm>
          <a:prstGeom prst="rect">
            <a:avLst/>
          </a:prstGeom>
          <a:solidFill>
            <a:srgbClr val="FF9900"/>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4"/>
          <p:cNvSpPr/>
          <p:nvPr/>
        </p:nvSpPr>
        <p:spPr>
          <a:xfrm>
            <a:off x="4252150" y="3131850"/>
            <a:ext cx="1084200" cy="1047900"/>
          </a:xfrm>
          <a:prstGeom prst="rect">
            <a:avLst/>
          </a:prstGeom>
          <a:solidFill>
            <a:srgbClr val="6AA84F"/>
          </a:solidFill>
          <a:ln cap="flat" cmpd="sng" w="9525">
            <a:solidFill>
              <a:srgbClr val="274E1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4"/>
          <p:cNvSpPr/>
          <p:nvPr/>
        </p:nvSpPr>
        <p:spPr>
          <a:xfrm flipH="1">
            <a:off x="3222725" y="1942088"/>
            <a:ext cx="2325000" cy="24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4"/>
          <p:cNvSpPr/>
          <p:nvPr/>
        </p:nvSpPr>
        <p:spPr>
          <a:xfrm>
            <a:off x="4252150" y="3143900"/>
            <a:ext cx="433500" cy="388500"/>
          </a:xfrm>
          <a:prstGeom prst="rect">
            <a:avLst/>
          </a:prstGeom>
          <a:solidFill>
            <a:srgbClr val="7F6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4"/>
          <p:cNvSpPr txBox="1"/>
          <p:nvPr/>
        </p:nvSpPr>
        <p:spPr>
          <a:xfrm>
            <a:off x="3288500" y="2179075"/>
            <a:ext cx="650400" cy="38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x1</a:t>
            </a:r>
            <a:endParaRPr/>
          </a:p>
        </p:txBody>
      </p:sp>
      <p:sp>
        <p:nvSpPr>
          <p:cNvPr id="235" name="Google Shape;235;p24"/>
          <p:cNvSpPr txBox="1"/>
          <p:nvPr/>
        </p:nvSpPr>
        <p:spPr>
          <a:xfrm>
            <a:off x="4252150" y="3143900"/>
            <a:ext cx="650400" cy="38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x3</a:t>
            </a:r>
            <a:endParaRPr/>
          </a:p>
        </p:txBody>
      </p:sp>
      <p:sp>
        <p:nvSpPr>
          <p:cNvPr id="236" name="Google Shape;236;p24"/>
          <p:cNvSpPr txBox="1"/>
          <p:nvPr/>
        </p:nvSpPr>
        <p:spPr>
          <a:xfrm>
            <a:off x="3725800" y="2661488"/>
            <a:ext cx="650400" cy="38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x2</a:t>
            </a:r>
            <a:endParaRPr/>
          </a:p>
        </p:txBody>
      </p:sp>
      <p:sp>
        <p:nvSpPr>
          <p:cNvPr id="237" name="Google Shape;237;p24"/>
          <p:cNvSpPr txBox="1"/>
          <p:nvPr/>
        </p:nvSpPr>
        <p:spPr>
          <a:xfrm>
            <a:off x="4588875" y="3708325"/>
            <a:ext cx="650400" cy="38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x4</a:t>
            </a:r>
            <a:endParaRPr/>
          </a:p>
        </p:txBody>
      </p:sp>
      <p:sp>
        <p:nvSpPr>
          <p:cNvPr id="238" name="Google Shape;238;p24"/>
          <p:cNvSpPr/>
          <p:nvPr/>
        </p:nvSpPr>
        <p:spPr>
          <a:xfrm>
            <a:off x="4047375" y="2746400"/>
            <a:ext cx="1084200" cy="1047900"/>
          </a:xfrm>
          <a:prstGeom prst="rect">
            <a:avLst/>
          </a:prstGeom>
          <a:noFill/>
          <a:ln cap="flat" cmpd="sng" w="28575">
            <a:solidFill>
              <a:srgbClr val="FF0000"/>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4"/>
          <p:cNvSpPr txBox="1"/>
          <p:nvPr/>
        </p:nvSpPr>
        <p:spPr>
          <a:xfrm>
            <a:off x="409550" y="4492950"/>
            <a:ext cx="6938400" cy="80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Achieving Inter-Region DD fixes cardinality here</a:t>
            </a:r>
            <a:endParaRPr/>
          </a:p>
        </p:txBody>
      </p:sp>
      <p:sp>
        <p:nvSpPr>
          <p:cNvPr id="240" name="Google Shape;240;p24"/>
          <p:cNvSpPr txBox="1"/>
          <p:nvPr/>
        </p:nvSpPr>
        <p:spPr>
          <a:xfrm>
            <a:off x="5239275" y="1968625"/>
            <a:ext cx="4019100" cy="809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Achieving Intra-Region DD </a:t>
            </a:r>
            <a:endParaRPr/>
          </a:p>
          <a:p>
            <a:pPr indent="0" lvl="0" marL="0" rtl="0" algn="ctr">
              <a:spcBef>
                <a:spcPts val="0"/>
              </a:spcBef>
              <a:spcAft>
                <a:spcPts val="0"/>
              </a:spcAft>
              <a:buNone/>
            </a:pPr>
            <a:r>
              <a:rPr lang="en"/>
              <a:t>fixes cardinality here</a:t>
            </a:r>
            <a:endParaRPr/>
          </a:p>
        </p:txBody>
      </p:sp>
      <p:cxnSp>
        <p:nvCxnSpPr>
          <p:cNvPr id="241" name="Google Shape;241;p24"/>
          <p:cNvCxnSpPr/>
          <p:nvPr/>
        </p:nvCxnSpPr>
        <p:spPr>
          <a:xfrm flipH="1" rot="10800000">
            <a:off x="2987350" y="3288525"/>
            <a:ext cx="1349100" cy="1204500"/>
          </a:xfrm>
          <a:prstGeom prst="straightConnector1">
            <a:avLst/>
          </a:prstGeom>
          <a:noFill/>
          <a:ln cap="flat" cmpd="sng" w="9525">
            <a:solidFill>
              <a:schemeClr val="dk2"/>
            </a:solidFill>
            <a:prstDash val="solid"/>
            <a:round/>
            <a:headEnd len="med" w="med" type="none"/>
            <a:tailEnd len="med" w="med" type="triangle"/>
          </a:ln>
        </p:spPr>
      </p:cxnSp>
      <p:cxnSp>
        <p:nvCxnSpPr>
          <p:cNvPr id="242" name="Google Shape;242;p24"/>
          <p:cNvCxnSpPr/>
          <p:nvPr/>
        </p:nvCxnSpPr>
        <p:spPr>
          <a:xfrm flipH="1">
            <a:off x="4963125" y="2541625"/>
            <a:ext cx="1975200" cy="1108500"/>
          </a:xfrm>
          <a:prstGeom prst="straightConnector1">
            <a:avLst/>
          </a:prstGeom>
          <a:noFill/>
          <a:ln cap="flat" cmpd="sng" w="9525">
            <a:solidFill>
              <a:schemeClr val="dk2"/>
            </a:solidFill>
            <a:prstDash val="solid"/>
            <a:round/>
            <a:headEnd len="med" w="med" type="none"/>
            <a:tailEnd len="med" w="med" type="triangle"/>
          </a:ln>
        </p:spPr>
      </p:cxnSp>
      <p:cxnSp>
        <p:nvCxnSpPr>
          <p:cNvPr id="243" name="Google Shape;243;p24"/>
          <p:cNvCxnSpPr/>
          <p:nvPr/>
        </p:nvCxnSpPr>
        <p:spPr>
          <a:xfrm flipH="1">
            <a:off x="4987050" y="2553650"/>
            <a:ext cx="1927200" cy="421800"/>
          </a:xfrm>
          <a:prstGeom prst="straightConnector1">
            <a:avLst/>
          </a:prstGeom>
          <a:noFill/>
          <a:ln cap="flat" cmpd="sng" w="9525">
            <a:solidFill>
              <a:schemeClr val="dk2"/>
            </a:solidFill>
            <a:prstDash val="solid"/>
            <a:round/>
            <a:headEnd len="med" w="med" type="none"/>
            <a:tailEnd len="med" w="med" type="triangle"/>
          </a:ln>
        </p:spPr>
      </p:cxnSp>
      <p:cxnSp>
        <p:nvCxnSpPr>
          <p:cNvPr id="244" name="Google Shape;244;p24"/>
          <p:cNvCxnSpPr/>
          <p:nvPr/>
        </p:nvCxnSpPr>
        <p:spPr>
          <a:xfrm flipH="1">
            <a:off x="4384675" y="2553650"/>
            <a:ext cx="2541600" cy="361200"/>
          </a:xfrm>
          <a:prstGeom prst="straightConnector1">
            <a:avLst/>
          </a:prstGeom>
          <a:noFill/>
          <a:ln cap="flat" cmpd="sng" w="9525">
            <a:solidFill>
              <a:schemeClr val="dk2"/>
            </a:solidFill>
            <a:prstDash val="solid"/>
            <a:round/>
            <a:headEnd len="med" w="med" type="none"/>
            <a:tailEnd len="med" w="med" type="triangle"/>
          </a:ln>
        </p:spPr>
      </p:cxnSp>
      <p:cxnSp>
        <p:nvCxnSpPr>
          <p:cNvPr id="245" name="Google Shape;245;p24"/>
          <p:cNvCxnSpPr/>
          <p:nvPr/>
        </p:nvCxnSpPr>
        <p:spPr>
          <a:xfrm flipH="1">
            <a:off x="4107775" y="2565700"/>
            <a:ext cx="2818500" cy="1168500"/>
          </a:xfrm>
          <a:prstGeom prst="straightConnector1">
            <a:avLst/>
          </a:prstGeom>
          <a:noFill/>
          <a:ln cap="flat" cmpd="sng" w="9525">
            <a:solidFill>
              <a:schemeClr val="dk2"/>
            </a:solidFill>
            <a:prstDash val="solid"/>
            <a:round/>
            <a:headEnd len="med" w="med" type="none"/>
            <a:tailEnd len="med" w="med" type="triangle"/>
          </a:ln>
        </p:spPr>
      </p:cxnSp>
      <p:sp>
        <p:nvSpPr>
          <p:cNvPr id="246" name="Google Shape;246;p24"/>
          <p:cNvSpPr txBox="1"/>
          <p:nvPr/>
        </p:nvSpPr>
        <p:spPr>
          <a:xfrm>
            <a:off x="6721475" y="3950975"/>
            <a:ext cx="1349100" cy="388500"/>
          </a:xfrm>
          <a:prstGeom prst="rect">
            <a:avLst/>
          </a:prstGeom>
          <a:noFill/>
          <a:ln cap="flat" cmpd="sng" w="28575">
            <a:solidFill>
              <a:srgbClr val="FF0000"/>
            </a:solidFill>
            <a:prstDash val="lgDash"/>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a:t>Unseen Query</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0" name="Shape 250"/>
        <p:cNvGrpSpPr/>
        <p:nvPr/>
      </p:nvGrpSpPr>
      <p:grpSpPr>
        <a:xfrm>
          <a:off x="0" y="0"/>
          <a:ext cx="0" cy="0"/>
          <a:chOff x="0" y="0"/>
          <a:chExt cx="0" cy="0"/>
        </a:xfrm>
      </p:grpSpPr>
      <p:sp>
        <p:nvSpPr>
          <p:cNvPr id="251" name="Google Shape;251;p25"/>
          <p:cNvSpPr txBox="1"/>
          <p:nvPr>
            <p:ph type="title"/>
          </p:nvPr>
        </p:nvSpPr>
        <p:spPr>
          <a:xfrm>
            <a:off x="819150" y="363775"/>
            <a:ext cx="7505700" cy="744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Current HYDRA Architecture </a:t>
            </a:r>
            <a:endParaRPr/>
          </a:p>
        </p:txBody>
      </p:sp>
      <p:pic>
        <p:nvPicPr>
          <p:cNvPr id="252" name="Google Shape;252;p25"/>
          <p:cNvPicPr preferRelativeResize="0"/>
          <p:nvPr/>
        </p:nvPicPr>
        <p:blipFill>
          <a:blip r:embed="rId3">
            <a:alphaModFix/>
          </a:blip>
          <a:stretch>
            <a:fillRect/>
          </a:stretch>
        </p:blipFill>
        <p:spPr>
          <a:xfrm>
            <a:off x="926088" y="1397300"/>
            <a:ext cx="7291826" cy="28718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6" name="Shape 256"/>
        <p:cNvGrpSpPr/>
        <p:nvPr/>
      </p:nvGrpSpPr>
      <p:grpSpPr>
        <a:xfrm>
          <a:off x="0" y="0"/>
          <a:ext cx="0" cy="0"/>
          <a:chOff x="0" y="0"/>
          <a:chExt cx="0" cy="0"/>
        </a:xfrm>
      </p:grpSpPr>
      <p:sp>
        <p:nvSpPr>
          <p:cNvPr id="257" name="Google Shape;257;p26"/>
          <p:cNvSpPr txBox="1"/>
          <p:nvPr>
            <p:ph type="title"/>
          </p:nvPr>
        </p:nvSpPr>
        <p:spPr>
          <a:xfrm>
            <a:off x="819150" y="267400"/>
            <a:ext cx="7505700" cy="744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Smart -</a:t>
            </a:r>
            <a:r>
              <a:rPr lang="en"/>
              <a:t> HYDRA Architecture </a:t>
            </a:r>
            <a:endParaRPr/>
          </a:p>
        </p:txBody>
      </p:sp>
      <p:pic>
        <p:nvPicPr>
          <p:cNvPr id="258" name="Google Shape;258;p26"/>
          <p:cNvPicPr preferRelativeResize="0"/>
          <p:nvPr/>
        </p:nvPicPr>
        <p:blipFill>
          <a:blip r:embed="rId3">
            <a:alphaModFix/>
          </a:blip>
          <a:stretch>
            <a:fillRect/>
          </a:stretch>
        </p:blipFill>
        <p:spPr>
          <a:xfrm>
            <a:off x="530063" y="935500"/>
            <a:ext cx="8083881" cy="382699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2" name="Shape 262"/>
        <p:cNvGrpSpPr/>
        <p:nvPr/>
      </p:nvGrpSpPr>
      <p:grpSpPr>
        <a:xfrm>
          <a:off x="0" y="0"/>
          <a:ext cx="0" cy="0"/>
          <a:chOff x="0" y="0"/>
          <a:chExt cx="0" cy="0"/>
        </a:xfrm>
      </p:grpSpPr>
      <p:sp>
        <p:nvSpPr>
          <p:cNvPr id="263" name="Google Shape;263;p27"/>
          <p:cNvSpPr txBox="1"/>
          <p:nvPr>
            <p:ph type="title"/>
          </p:nvPr>
        </p:nvSpPr>
        <p:spPr>
          <a:xfrm>
            <a:off x="505925" y="373425"/>
            <a:ext cx="8034600" cy="80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Are new modules compatible with HYDRA?</a:t>
            </a:r>
            <a:endParaRPr/>
          </a:p>
        </p:txBody>
      </p:sp>
      <p:sp>
        <p:nvSpPr>
          <p:cNvPr id="264" name="Google Shape;264;p27"/>
          <p:cNvSpPr txBox="1"/>
          <p:nvPr>
            <p:ph idx="1" type="body"/>
          </p:nvPr>
        </p:nvSpPr>
        <p:spPr>
          <a:xfrm>
            <a:off x="770375" y="1830950"/>
            <a:ext cx="7505700" cy="2812800"/>
          </a:xfrm>
          <a:prstGeom prst="rect">
            <a:avLst/>
          </a:prstGeom>
          <a:ln>
            <a:noFill/>
          </a:ln>
        </p:spPr>
        <p:txBody>
          <a:bodyPr anchorCtr="0" anchor="t" bIns="91425" lIns="91425" spcFirstLastPara="1" rIns="91425" wrap="square" tIns="91425">
            <a:noAutofit/>
          </a:bodyPr>
          <a:lstStyle/>
          <a:p>
            <a:pPr indent="-342900" lvl="0" marL="457200" rtl="0" algn="l">
              <a:lnSpc>
                <a:spcPct val="200000"/>
              </a:lnSpc>
              <a:spcBef>
                <a:spcPts val="0"/>
              </a:spcBef>
              <a:spcAft>
                <a:spcPts val="0"/>
              </a:spcAft>
              <a:buClr>
                <a:srgbClr val="6AA84F"/>
              </a:buClr>
              <a:buSzPts val="1800"/>
              <a:buChar char="➢"/>
            </a:pPr>
            <a:r>
              <a:rPr b="1" lang="en" sz="1800">
                <a:solidFill>
                  <a:srgbClr val="6AA84F"/>
                </a:solidFill>
              </a:rPr>
              <a:t>Cardinality Estimation Module</a:t>
            </a:r>
            <a:endParaRPr b="1" sz="1800">
              <a:solidFill>
                <a:srgbClr val="6AA84F"/>
              </a:solidFill>
            </a:endParaRPr>
          </a:p>
          <a:p>
            <a:pPr indent="-342900" lvl="0" marL="457200" rtl="0" algn="l">
              <a:lnSpc>
                <a:spcPct val="200000"/>
              </a:lnSpc>
              <a:spcBef>
                <a:spcPts val="0"/>
              </a:spcBef>
              <a:spcAft>
                <a:spcPts val="0"/>
              </a:spcAft>
              <a:buClr>
                <a:srgbClr val="FF0000"/>
              </a:buClr>
              <a:buSzPts val="1800"/>
              <a:buChar char="➢"/>
            </a:pPr>
            <a:r>
              <a:rPr b="1" lang="en" sz="1800">
                <a:solidFill>
                  <a:srgbClr val="FF0000"/>
                </a:solidFill>
              </a:rPr>
              <a:t>Inter-Region Data Distribution Module (Not compatible with z3 solver)</a:t>
            </a:r>
            <a:endParaRPr b="1" sz="1800">
              <a:solidFill>
                <a:srgbClr val="FF0000"/>
              </a:solidFill>
            </a:endParaRPr>
          </a:p>
          <a:p>
            <a:pPr indent="-342900" lvl="0" marL="457200" rtl="0" algn="l">
              <a:lnSpc>
                <a:spcPct val="200000"/>
              </a:lnSpc>
              <a:spcBef>
                <a:spcPts val="0"/>
              </a:spcBef>
              <a:spcAft>
                <a:spcPts val="0"/>
              </a:spcAft>
              <a:buClr>
                <a:srgbClr val="6AA84F"/>
              </a:buClr>
              <a:buSzPts val="1800"/>
              <a:buChar char="➢"/>
            </a:pPr>
            <a:r>
              <a:rPr b="1" lang="en" sz="1800">
                <a:solidFill>
                  <a:srgbClr val="6AA84F"/>
                </a:solidFill>
              </a:rPr>
              <a:t>Intra-Region Data Distribution Module</a:t>
            </a:r>
            <a:endParaRPr b="1" sz="1800">
              <a:solidFill>
                <a:srgbClr val="6AA84F"/>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8" name="Shape 268"/>
        <p:cNvGrpSpPr/>
        <p:nvPr/>
      </p:nvGrpSpPr>
      <p:grpSpPr>
        <a:xfrm>
          <a:off x="0" y="0"/>
          <a:ext cx="0" cy="0"/>
          <a:chOff x="0" y="0"/>
          <a:chExt cx="0" cy="0"/>
        </a:xfrm>
      </p:grpSpPr>
      <p:sp>
        <p:nvSpPr>
          <p:cNvPr id="269" name="Google Shape;269;p28"/>
          <p:cNvSpPr txBox="1"/>
          <p:nvPr>
            <p:ph type="title"/>
          </p:nvPr>
        </p:nvSpPr>
        <p:spPr>
          <a:xfrm>
            <a:off x="867500" y="1617150"/>
            <a:ext cx="7505700" cy="954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Phase 1 : </a:t>
            </a:r>
            <a:endParaRPr/>
          </a:p>
          <a:p>
            <a:pPr indent="0" lvl="0" marL="0" rtl="0" algn="ctr">
              <a:spcBef>
                <a:spcPts val="0"/>
              </a:spcBef>
              <a:spcAft>
                <a:spcPts val="0"/>
              </a:spcAft>
              <a:buNone/>
            </a:pPr>
            <a:r>
              <a:rPr lang="en"/>
              <a:t>Learning Based Cardinality Estimation</a:t>
            </a:r>
            <a:endParaRPr/>
          </a:p>
        </p:txBody>
      </p:sp>
      <p:sp>
        <p:nvSpPr>
          <p:cNvPr id="270" name="Google Shape;270;p28"/>
          <p:cNvSpPr txBox="1"/>
          <p:nvPr>
            <p:ph idx="1" type="body"/>
          </p:nvPr>
        </p:nvSpPr>
        <p:spPr>
          <a:xfrm>
            <a:off x="867500" y="3966200"/>
            <a:ext cx="7505700" cy="7557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b="1" lang="en" sz="1000">
                <a:solidFill>
                  <a:srgbClr val="000000"/>
                </a:solidFill>
                <a:latin typeface="Arial"/>
                <a:ea typeface="Arial"/>
                <a:cs typeface="Arial"/>
                <a:sym typeface="Arial"/>
              </a:rPr>
              <a:t>Reference Paper:</a:t>
            </a:r>
            <a:r>
              <a:rPr lang="en" sz="1000">
                <a:solidFill>
                  <a:srgbClr val="000000"/>
                </a:solidFill>
                <a:latin typeface="Arial"/>
                <a:ea typeface="Arial"/>
                <a:cs typeface="Arial"/>
                <a:sym typeface="Arial"/>
              </a:rPr>
              <a:t> Learning State Representations for Query Optimization with Deep Reinforcement learning, Jennifer Ortiz, Magdalena Balazinska, Johannes Gehrke, S. Sathiya Keerthi </a:t>
            </a:r>
            <a:r>
              <a:rPr i="1" lang="en" sz="900">
                <a:solidFill>
                  <a:srgbClr val="000000"/>
                </a:solidFill>
                <a:latin typeface="Arial"/>
                <a:ea typeface="Arial"/>
                <a:cs typeface="Arial"/>
                <a:sym typeface="Arial"/>
              </a:rPr>
              <a:t>DEEM’18: International Workshop on Data Management for End-to-End Machine Learning, June 15, 2018.</a:t>
            </a:r>
            <a:endParaRPr sz="900">
              <a:solidFill>
                <a:srgbClr val="000000"/>
              </a:solidFill>
              <a:latin typeface="Arial"/>
              <a:ea typeface="Arial"/>
              <a:cs typeface="Arial"/>
              <a:sym typeface="Arial"/>
            </a:endParaRPr>
          </a:p>
          <a:p>
            <a:pPr indent="0" lvl="0" marL="0" rtl="0" algn="l">
              <a:spcBef>
                <a:spcPts val="0"/>
              </a:spcBef>
              <a:spcAft>
                <a:spcPts val="160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4" name="Shape 274"/>
        <p:cNvGrpSpPr/>
        <p:nvPr/>
      </p:nvGrpSpPr>
      <p:grpSpPr>
        <a:xfrm>
          <a:off x="0" y="0"/>
          <a:ext cx="0" cy="0"/>
          <a:chOff x="0" y="0"/>
          <a:chExt cx="0" cy="0"/>
        </a:xfrm>
      </p:grpSpPr>
      <p:sp>
        <p:nvSpPr>
          <p:cNvPr id="275" name="Google Shape;275;p29"/>
          <p:cNvSpPr txBox="1"/>
          <p:nvPr>
            <p:ph type="title"/>
          </p:nvPr>
        </p:nvSpPr>
        <p:spPr>
          <a:xfrm>
            <a:off x="314650" y="367125"/>
            <a:ext cx="8222100" cy="76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Neural Network Approach to Cardinality Estimation</a:t>
            </a:r>
            <a:endParaRPr/>
          </a:p>
        </p:txBody>
      </p:sp>
      <p:sp>
        <p:nvSpPr>
          <p:cNvPr id="276" name="Google Shape;276;p29"/>
          <p:cNvSpPr txBox="1"/>
          <p:nvPr>
            <p:ph idx="1" type="body"/>
          </p:nvPr>
        </p:nvSpPr>
        <p:spPr>
          <a:xfrm>
            <a:off x="460950" y="2014550"/>
            <a:ext cx="8222100" cy="2490300"/>
          </a:xfrm>
          <a:prstGeom prst="rect">
            <a:avLst/>
          </a:prstGeom>
        </p:spPr>
        <p:txBody>
          <a:bodyPr anchorCtr="0" anchor="t" bIns="91425" lIns="91425" spcFirstLastPara="1" rIns="91425" wrap="square" tIns="91425">
            <a:noAutofit/>
          </a:bodyPr>
          <a:lstStyle/>
          <a:p>
            <a:pPr indent="-330200" lvl="0" marL="457200" rtl="0" algn="l">
              <a:lnSpc>
                <a:spcPct val="150000"/>
              </a:lnSpc>
              <a:spcBef>
                <a:spcPts val="0"/>
              </a:spcBef>
              <a:spcAft>
                <a:spcPts val="0"/>
              </a:spcAft>
              <a:buSzPts val="1600"/>
              <a:buChar char="➢"/>
            </a:pPr>
            <a:r>
              <a:rPr lang="en" sz="1600"/>
              <a:t>1 input layer, 1 hidden layer, 1 output layer</a:t>
            </a:r>
            <a:endParaRPr sz="1600"/>
          </a:p>
          <a:p>
            <a:pPr indent="-330200" lvl="0" marL="457200" rtl="0" algn="l">
              <a:lnSpc>
                <a:spcPct val="150000"/>
              </a:lnSpc>
              <a:spcBef>
                <a:spcPts val="0"/>
              </a:spcBef>
              <a:spcAft>
                <a:spcPts val="0"/>
              </a:spcAft>
              <a:buSzPts val="1600"/>
              <a:buChar char="➢"/>
            </a:pPr>
            <a:r>
              <a:rPr lang="en" sz="1600"/>
              <a:t>Input Layer : Two nodes for each attribute (one for &lt;= and one for &gt;=)</a:t>
            </a:r>
            <a:endParaRPr sz="1600"/>
          </a:p>
          <a:p>
            <a:pPr indent="0" lvl="0" marL="457200" rtl="0" algn="l">
              <a:lnSpc>
                <a:spcPct val="100000"/>
              </a:lnSpc>
              <a:spcBef>
                <a:spcPts val="1600"/>
              </a:spcBef>
              <a:spcAft>
                <a:spcPts val="0"/>
              </a:spcAft>
              <a:buNone/>
            </a:pPr>
            <a:r>
              <a:rPr lang="en" sz="1600"/>
              <a:t>(a,b) ≣ [a+1, &lt;=b-1]		&gt;a ≣ [a+1, attr_max_val]</a:t>
            </a:r>
            <a:endParaRPr sz="1600"/>
          </a:p>
          <a:p>
            <a:pPr indent="0" lvl="0" marL="457200" rtl="0" algn="l">
              <a:lnSpc>
                <a:spcPct val="100000"/>
              </a:lnSpc>
              <a:spcBef>
                <a:spcPts val="1600"/>
              </a:spcBef>
              <a:spcAft>
                <a:spcPts val="0"/>
              </a:spcAft>
              <a:buNone/>
            </a:pPr>
            <a:r>
              <a:rPr lang="en" sz="1600"/>
              <a:t>&lt;b ≣ [attr_min_val, b-1]		=a ≣ [a, a]	!=a ≣ total_card - [a,a]</a:t>
            </a:r>
            <a:endParaRPr sz="1600"/>
          </a:p>
          <a:p>
            <a:pPr indent="0" lvl="0" marL="457200" rtl="0" algn="l">
              <a:spcBef>
                <a:spcPts val="1600"/>
              </a:spcBef>
              <a:spcAft>
                <a:spcPts val="0"/>
              </a:spcAft>
              <a:buNone/>
            </a:pPr>
            <a:r>
              <a:t/>
            </a:r>
            <a:endParaRPr/>
          </a:p>
          <a:p>
            <a:pPr indent="0" lvl="0" marL="457200" rtl="0" algn="l">
              <a:spcBef>
                <a:spcPts val="1600"/>
              </a:spcBef>
              <a:spcAft>
                <a:spcPts val="1600"/>
              </a:spcAft>
              <a:buNone/>
            </a:pPr>
            <a:br>
              <a:rPr lang="en"/>
            </a:b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0" name="Shape 280"/>
        <p:cNvGrpSpPr/>
        <p:nvPr/>
      </p:nvGrpSpPr>
      <p:grpSpPr>
        <a:xfrm>
          <a:off x="0" y="0"/>
          <a:ext cx="0" cy="0"/>
          <a:chOff x="0" y="0"/>
          <a:chExt cx="0" cy="0"/>
        </a:xfrm>
      </p:grpSpPr>
      <p:sp>
        <p:nvSpPr>
          <p:cNvPr id="281" name="Google Shape;281;p30"/>
          <p:cNvSpPr txBox="1"/>
          <p:nvPr>
            <p:ph type="title"/>
          </p:nvPr>
        </p:nvSpPr>
        <p:spPr>
          <a:xfrm>
            <a:off x="314650" y="367125"/>
            <a:ext cx="8222100" cy="76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Neural Network Approach to Cardinality Estimation</a:t>
            </a:r>
            <a:endParaRPr/>
          </a:p>
        </p:txBody>
      </p:sp>
      <p:sp>
        <p:nvSpPr>
          <p:cNvPr id="282" name="Google Shape;282;p30"/>
          <p:cNvSpPr txBox="1"/>
          <p:nvPr>
            <p:ph idx="1" type="body"/>
          </p:nvPr>
        </p:nvSpPr>
        <p:spPr>
          <a:xfrm>
            <a:off x="506950" y="1597925"/>
            <a:ext cx="8222100" cy="29712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t/>
            </a:r>
            <a:endParaRPr sz="1600"/>
          </a:p>
          <a:p>
            <a:pPr indent="-330200" lvl="0" marL="457200" rtl="0" algn="l">
              <a:lnSpc>
                <a:spcPct val="100000"/>
              </a:lnSpc>
              <a:spcBef>
                <a:spcPts val="1600"/>
              </a:spcBef>
              <a:spcAft>
                <a:spcPts val="0"/>
              </a:spcAft>
              <a:buSzPts val="1600"/>
              <a:buChar char="➢"/>
            </a:pPr>
            <a:r>
              <a:rPr lang="en" sz="1600"/>
              <a:t>Only </a:t>
            </a:r>
            <a:r>
              <a:rPr b="1" lang="en" sz="1600"/>
              <a:t>AND</a:t>
            </a:r>
            <a:r>
              <a:rPr lang="en" sz="1600"/>
              <a:t> operations among predicates. </a:t>
            </a:r>
            <a:endParaRPr sz="1600"/>
          </a:p>
          <a:p>
            <a:pPr indent="-330200" lvl="0" marL="457200" rtl="0" algn="l">
              <a:lnSpc>
                <a:spcPct val="100000"/>
              </a:lnSpc>
              <a:spcBef>
                <a:spcPts val="0"/>
              </a:spcBef>
              <a:spcAft>
                <a:spcPts val="0"/>
              </a:spcAft>
              <a:buSzPts val="1600"/>
              <a:buChar char="➢"/>
            </a:pPr>
            <a:r>
              <a:rPr lang="en" sz="1600"/>
              <a:t>To handle OR, we can use </a:t>
            </a:r>
            <a:r>
              <a:rPr b="1" lang="en" sz="1600"/>
              <a:t>DeMorgan’s Law</a:t>
            </a:r>
            <a:r>
              <a:rPr lang="en" sz="1600"/>
              <a:t>. </a:t>
            </a:r>
            <a:endParaRPr sz="1600"/>
          </a:p>
          <a:p>
            <a:pPr indent="-330200" lvl="0" marL="457200" rtl="0" algn="l">
              <a:lnSpc>
                <a:spcPct val="100000"/>
              </a:lnSpc>
              <a:spcBef>
                <a:spcPts val="0"/>
              </a:spcBef>
              <a:spcAft>
                <a:spcPts val="0"/>
              </a:spcAft>
              <a:buSzPts val="1600"/>
              <a:buChar char="➢"/>
            </a:pPr>
            <a:r>
              <a:rPr lang="en" sz="1600"/>
              <a:t>To handle NOT, we can compute </a:t>
            </a:r>
            <a:r>
              <a:rPr b="1" lang="en" sz="1600"/>
              <a:t>complement</a:t>
            </a:r>
            <a:r>
              <a:rPr lang="en" sz="1600"/>
              <a:t>.</a:t>
            </a:r>
            <a:endParaRPr sz="1600"/>
          </a:p>
          <a:p>
            <a:pPr indent="0" lvl="0" marL="0" rtl="0" algn="l">
              <a:lnSpc>
                <a:spcPct val="100000"/>
              </a:lnSpc>
              <a:spcBef>
                <a:spcPts val="1600"/>
              </a:spcBef>
              <a:spcAft>
                <a:spcPts val="0"/>
              </a:spcAft>
              <a:buNone/>
            </a:pPr>
            <a:r>
              <a:t/>
            </a:r>
            <a:endParaRPr sz="1600"/>
          </a:p>
          <a:p>
            <a:pPr indent="-330200" lvl="0" marL="457200" rtl="0" algn="l">
              <a:lnSpc>
                <a:spcPct val="100000"/>
              </a:lnSpc>
              <a:spcBef>
                <a:spcPts val="1600"/>
              </a:spcBef>
              <a:spcAft>
                <a:spcPts val="0"/>
              </a:spcAft>
              <a:buSzPts val="1600"/>
              <a:buChar char="➢"/>
            </a:pPr>
            <a:r>
              <a:rPr lang="en" sz="1600"/>
              <a:t>Note : Currently, only </a:t>
            </a:r>
            <a:r>
              <a:rPr b="1" lang="en" sz="1600"/>
              <a:t>filter predicates</a:t>
            </a:r>
            <a:r>
              <a:rPr lang="en" sz="1600"/>
              <a:t> on a </a:t>
            </a:r>
            <a:r>
              <a:rPr b="1" lang="en" sz="1600"/>
              <a:t>single table</a:t>
            </a:r>
            <a:r>
              <a:rPr lang="en" sz="1600"/>
              <a:t> considered. </a:t>
            </a:r>
            <a:endParaRPr sz="1600"/>
          </a:p>
          <a:p>
            <a:pPr indent="-330200" lvl="0" marL="457200" rtl="0" algn="l">
              <a:lnSpc>
                <a:spcPct val="100000"/>
              </a:lnSpc>
              <a:spcBef>
                <a:spcPts val="0"/>
              </a:spcBef>
              <a:spcAft>
                <a:spcPts val="0"/>
              </a:spcAft>
              <a:buSzPts val="1600"/>
              <a:buChar char="➢"/>
            </a:pPr>
            <a:r>
              <a:rPr b="1" lang="en" sz="1600"/>
              <a:t>Integral domains</a:t>
            </a:r>
            <a:r>
              <a:rPr lang="en" sz="1600"/>
              <a:t> are assumed for each attribute. </a:t>
            </a:r>
            <a:endParaRPr sz="1600"/>
          </a:p>
          <a:p>
            <a:pPr indent="-330200" lvl="0" marL="457200" rtl="0" algn="l">
              <a:lnSpc>
                <a:spcPct val="100000"/>
              </a:lnSpc>
              <a:spcBef>
                <a:spcPts val="0"/>
              </a:spcBef>
              <a:spcAft>
                <a:spcPts val="0"/>
              </a:spcAft>
              <a:buSzPts val="1600"/>
              <a:buChar char="➢"/>
            </a:pPr>
            <a:r>
              <a:rPr lang="en" sz="1600"/>
              <a:t>For </a:t>
            </a:r>
            <a:r>
              <a:rPr b="1" lang="en" sz="1600"/>
              <a:t>join predicates</a:t>
            </a:r>
            <a:r>
              <a:rPr lang="en" sz="1600"/>
              <a:t>, the neural network can be made multi-level, essentially capturing inter-table correlations.</a:t>
            </a:r>
            <a:endParaRPr sz="1600"/>
          </a:p>
          <a:p>
            <a:pPr indent="0" lvl="0" marL="457200" rtl="0" algn="l">
              <a:spcBef>
                <a:spcPts val="1600"/>
              </a:spcBef>
              <a:spcAft>
                <a:spcPts val="0"/>
              </a:spcAft>
              <a:buNone/>
            </a:pPr>
            <a:r>
              <a:t/>
            </a:r>
            <a:endParaRPr/>
          </a:p>
          <a:p>
            <a:pPr indent="0" lvl="0" marL="457200" rtl="0" algn="l">
              <a:spcBef>
                <a:spcPts val="1600"/>
              </a:spcBef>
              <a:spcAft>
                <a:spcPts val="1600"/>
              </a:spcAft>
              <a:buNone/>
            </a:pPr>
            <a:br>
              <a:rPr lang="en"/>
            </a:b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6" name="Shape 286"/>
        <p:cNvGrpSpPr/>
        <p:nvPr/>
      </p:nvGrpSpPr>
      <p:grpSpPr>
        <a:xfrm>
          <a:off x="0" y="0"/>
          <a:ext cx="0" cy="0"/>
          <a:chOff x="0" y="0"/>
          <a:chExt cx="0" cy="0"/>
        </a:xfrm>
      </p:grpSpPr>
      <p:sp>
        <p:nvSpPr>
          <p:cNvPr id="287" name="Google Shape;287;p31"/>
          <p:cNvSpPr txBox="1"/>
          <p:nvPr>
            <p:ph type="title"/>
          </p:nvPr>
        </p:nvSpPr>
        <p:spPr>
          <a:xfrm>
            <a:off x="438575" y="381700"/>
            <a:ext cx="8150100" cy="583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dk2"/>
                </a:solidFill>
              </a:rPr>
              <a:t>Neural Network Architecture</a:t>
            </a:r>
            <a:endParaRPr sz="2400">
              <a:solidFill>
                <a:schemeClr val="dk2"/>
              </a:solidFill>
            </a:endParaRPr>
          </a:p>
        </p:txBody>
      </p:sp>
      <p:sp>
        <p:nvSpPr>
          <p:cNvPr id="288" name="Google Shape;288;p31"/>
          <p:cNvSpPr/>
          <p:nvPr/>
        </p:nvSpPr>
        <p:spPr>
          <a:xfrm>
            <a:off x="3351669" y="1419990"/>
            <a:ext cx="567300" cy="477300"/>
          </a:xfrm>
          <a:prstGeom prst="ellipse">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t> A</a:t>
            </a:r>
            <a:endParaRPr sz="1200"/>
          </a:p>
          <a:p>
            <a:pPr indent="0" lvl="0" marL="0" rtl="0" algn="l">
              <a:spcBef>
                <a:spcPts val="0"/>
              </a:spcBef>
              <a:spcAft>
                <a:spcPts val="0"/>
              </a:spcAft>
              <a:buNone/>
            </a:pPr>
            <a:r>
              <a:rPr lang="en" sz="1200"/>
              <a:t>&lt;=</a:t>
            </a:r>
            <a:endParaRPr sz="1200"/>
          </a:p>
        </p:txBody>
      </p:sp>
      <p:sp>
        <p:nvSpPr>
          <p:cNvPr id="289" name="Google Shape;289;p31"/>
          <p:cNvSpPr/>
          <p:nvPr/>
        </p:nvSpPr>
        <p:spPr>
          <a:xfrm>
            <a:off x="3351669" y="3168059"/>
            <a:ext cx="567300" cy="477300"/>
          </a:xfrm>
          <a:prstGeom prst="ellipse">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t> B</a:t>
            </a:r>
            <a:endParaRPr sz="1200"/>
          </a:p>
          <a:p>
            <a:pPr indent="0" lvl="0" marL="0" rtl="0" algn="l">
              <a:spcBef>
                <a:spcPts val="0"/>
              </a:spcBef>
              <a:spcAft>
                <a:spcPts val="0"/>
              </a:spcAft>
              <a:buNone/>
            </a:pPr>
            <a:r>
              <a:rPr lang="en" sz="1200"/>
              <a:t>&gt;=</a:t>
            </a:r>
            <a:endParaRPr sz="1200"/>
          </a:p>
        </p:txBody>
      </p:sp>
      <p:sp>
        <p:nvSpPr>
          <p:cNvPr id="290" name="Google Shape;290;p31"/>
          <p:cNvSpPr/>
          <p:nvPr/>
        </p:nvSpPr>
        <p:spPr>
          <a:xfrm>
            <a:off x="3351669" y="1987533"/>
            <a:ext cx="567300" cy="477300"/>
          </a:xfrm>
          <a:prstGeom prst="ellipse">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t> A</a:t>
            </a:r>
            <a:endParaRPr sz="1200"/>
          </a:p>
          <a:p>
            <a:pPr indent="0" lvl="0" marL="0" rtl="0" algn="l">
              <a:spcBef>
                <a:spcPts val="0"/>
              </a:spcBef>
              <a:spcAft>
                <a:spcPts val="0"/>
              </a:spcAft>
              <a:buNone/>
            </a:pPr>
            <a:r>
              <a:rPr lang="en" sz="1200"/>
              <a:t>&gt;=</a:t>
            </a:r>
            <a:endParaRPr sz="1200"/>
          </a:p>
        </p:txBody>
      </p:sp>
      <p:sp>
        <p:nvSpPr>
          <p:cNvPr id="291" name="Google Shape;291;p31"/>
          <p:cNvSpPr/>
          <p:nvPr/>
        </p:nvSpPr>
        <p:spPr>
          <a:xfrm>
            <a:off x="3351669" y="2555097"/>
            <a:ext cx="567300" cy="477300"/>
          </a:xfrm>
          <a:prstGeom prst="ellipse">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t> B</a:t>
            </a:r>
            <a:endParaRPr sz="1200"/>
          </a:p>
          <a:p>
            <a:pPr indent="0" lvl="0" marL="0" rtl="0" algn="l">
              <a:spcBef>
                <a:spcPts val="0"/>
              </a:spcBef>
              <a:spcAft>
                <a:spcPts val="0"/>
              </a:spcAft>
              <a:buNone/>
            </a:pPr>
            <a:r>
              <a:rPr lang="en" sz="1200"/>
              <a:t>&lt;=</a:t>
            </a:r>
            <a:endParaRPr sz="1200"/>
          </a:p>
        </p:txBody>
      </p:sp>
      <p:sp>
        <p:nvSpPr>
          <p:cNvPr id="292" name="Google Shape;292;p31"/>
          <p:cNvSpPr/>
          <p:nvPr/>
        </p:nvSpPr>
        <p:spPr>
          <a:xfrm>
            <a:off x="4343798" y="1042450"/>
            <a:ext cx="567300" cy="477300"/>
          </a:xfrm>
          <a:prstGeom prst="ellipse">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31"/>
          <p:cNvSpPr/>
          <p:nvPr/>
        </p:nvSpPr>
        <p:spPr>
          <a:xfrm>
            <a:off x="4343798" y="1676948"/>
            <a:ext cx="567300" cy="477300"/>
          </a:xfrm>
          <a:prstGeom prst="ellipse">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1"/>
          <p:cNvSpPr/>
          <p:nvPr/>
        </p:nvSpPr>
        <p:spPr>
          <a:xfrm>
            <a:off x="4343798" y="2311467"/>
            <a:ext cx="567300" cy="477300"/>
          </a:xfrm>
          <a:prstGeom prst="ellipse">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1"/>
          <p:cNvSpPr/>
          <p:nvPr/>
        </p:nvSpPr>
        <p:spPr>
          <a:xfrm>
            <a:off x="4343798" y="2945976"/>
            <a:ext cx="567300" cy="477300"/>
          </a:xfrm>
          <a:prstGeom prst="ellipse">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1"/>
          <p:cNvSpPr/>
          <p:nvPr/>
        </p:nvSpPr>
        <p:spPr>
          <a:xfrm>
            <a:off x="4343798" y="3580484"/>
            <a:ext cx="567300" cy="477300"/>
          </a:xfrm>
          <a:prstGeom prst="ellipse">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1"/>
          <p:cNvSpPr/>
          <p:nvPr/>
        </p:nvSpPr>
        <p:spPr>
          <a:xfrm>
            <a:off x="5848045" y="2311467"/>
            <a:ext cx="567300" cy="477300"/>
          </a:xfrm>
          <a:prstGeom prst="ellipse">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98" name="Google Shape;298;p31"/>
          <p:cNvCxnSpPr>
            <a:stCxn id="288" idx="7"/>
            <a:endCxn id="292" idx="2"/>
          </p:cNvCxnSpPr>
          <p:nvPr/>
        </p:nvCxnSpPr>
        <p:spPr>
          <a:xfrm flipH="1" rot="10800000">
            <a:off x="3835890" y="1281089"/>
            <a:ext cx="507900" cy="208800"/>
          </a:xfrm>
          <a:prstGeom prst="straightConnector1">
            <a:avLst/>
          </a:prstGeom>
          <a:noFill/>
          <a:ln cap="flat" cmpd="sng" w="9525">
            <a:solidFill>
              <a:schemeClr val="dk2"/>
            </a:solidFill>
            <a:prstDash val="solid"/>
            <a:round/>
            <a:headEnd len="med" w="med" type="none"/>
            <a:tailEnd len="med" w="med" type="triangle"/>
          </a:ln>
        </p:spPr>
      </p:cxnSp>
      <p:cxnSp>
        <p:nvCxnSpPr>
          <p:cNvPr id="299" name="Google Shape;299;p31"/>
          <p:cNvCxnSpPr/>
          <p:nvPr/>
        </p:nvCxnSpPr>
        <p:spPr>
          <a:xfrm flipH="1" rot="10800000">
            <a:off x="3835881" y="1889117"/>
            <a:ext cx="508200" cy="208800"/>
          </a:xfrm>
          <a:prstGeom prst="straightConnector1">
            <a:avLst/>
          </a:prstGeom>
          <a:noFill/>
          <a:ln cap="flat" cmpd="sng" w="9525">
            <a:solidFill>
              <a:schemeClr val="dk2"/>
            </a:solidFill>
            <a:prstDash val="solid"/>
            <a:round/>
            <a:headEnd len="med" w="med" type="none"/>
            <a:tailEnd len="med" w="med" type="triangle"/>
          </a:ln>
        </p:spPr>
      </p:cxnSp>
      <p:cxnSp>
        <p:nvCxnSpPr>
          <p:cNvPr id="300" name="Google Shape;300;p31"/>
          <p:cNvCxnSpPr/>
          <p:nvPr/>
        </p:nvCxnSpPr>
        <p:spPr>
          <a:xfrm flipH="1" rot="10800000">
            <a:off x="3914958" y="2528582"/>
            <a:ext cx="508200" cy="208800"/>
          </a:xfrm>
          <a:prstGeom prst="straightConnector1">
            <a:avLst/>
          </a:prstGeom>
          <a:noFill/>
          <a:ln cap="flat" cmpd="sng" w="9525">
            <a:solidFill>
              <a:schemeClr val="dk2"/>
            </a:solidFill>
            <a:prstDash val="solid"/>
            <a:round/>
            <a:headEnd len="med" w="med" type="none"/>
            <a:tailEnd len="med" w="med" type="triangle"/>
          </a:ln>
        </p:spPr>
      </p:cxnSp>
      <p:cxnSp>
        <p:nvCxnSpPr>
          <p:cNvPr id="301" name="Google Shape;301;p31"/>
          <p:cNvCxnSpPr>
            <a:endCxn id="293" idx="1"/>
          </p:cNvCxnSpPr>
          <p:nvPr/>
        </p:nvCxnSpPr>
        <p:spPr>
          <a:xfrm>
            <a:off x="3900378" y="1589347"/>
            <a:ext cx="526500" cy="157500"/>
          </a:xfrm>
          <a:prstGeom prst="straightConnector1">
            <a:avLst/>
          </a:prstGeom>
          <a:noFill/>
          <a:ln cap="flat" cmpd="sng" w="9525">
            <a:solidFill>
              <a:schemeClr val="dk2"/>
            </a:solidFill>
            <a:prstDash val="solid"/>
            <a:round/>
            <a:headEnd len="med" w="med" type="none"/>
            <a:tailEnd len="med" w="med" type="triangle"/>
          </a:ln>
        </p:spPr>
      </p:cxnSp>
      <p:cxnSp>
        <p:nvCxnSpPr>
          <p:cNvPr id="302" name="Google Shape;302;p31"/>
          <p:cNvCxnSpPr>
            <a:endCxn id="292" idx="2"/>
          </p:cNvCxnSpPr>
          <p:nvPr/>
        </p:nvCxnSpPr>
        <p:spPr>
          <a:xfrm flipH="1" rot="10800000">
            <a:off x="3746798" y="1281100"/>
            <a:ext cx="597000" cy="738600"/>
          </a:xfrm>
          <a:prstGeom prst="straightConnector1">
            <a:avLst/>
          </a:prstGeom>
          <a:noFill/>
          <a:ln cap="flat" cmpd="sng" w="9525">
            <a:solidFill>
              <a:schemeClr val="dk2"/>
            </a:solidFill>
            <a:prstDash val="solid"/>
            <a:round/>
            <a:headEnd len="med" w="med" type="none"/>
            <a:tailEnd len="med" w="med" type="triangle"/>
          </a:ln>
        </p:spPr>
      </p:cxnSp>
      <p:cxnSp>
        <p:nvCxnSpPr>
          <p:cNvPr id="303" name="Google Shape;303;p31"/>
          <p:cNvCxnSpPr/>
          <p:nvPr/>
        </p:nvCxnSpPr>
        <p:spPr>
          <a:xfrm flipH="1" rot="10800000">
            <a:off x="3900171" y="3122638"/>
            <a:ext cx="508200" cy="208800"/>
          </a:xfrm>
          <a:prstGeom prst="straightConnector1">
            <a:avLst/>
          </a:prstGeom>
          <a:noFill/>
          <a:ln cap="flat" cmpd="sng" w="9525">
            <a:solidFill>
              <a:schemeClr val="dk2"/>
            </a:solidFill>
            <a:prstDash val="solid"/>
            <a:round/>
            <a:headEnd len="med" w="med" type="none"/>
            <a:tailEnd len="med" w="med" type="triangle"/>
          </a:ln>
        </p:spPr>
      </p:cxnSp>
      <p:cxnSp>
        <p:nvCxnSpPr>
          <p:cNvPr id="304" name="Google Shape;304;p31"/>
          <p:cNvCxnSpPr>
            <a:endCxn id="296" idx="1"/>
          </p:cNvCxnSpPr>
          <p:nvPr/>
        </p:nvCxnSpPr>
        <p:spPr>
          <a:xfrm>
            <a:off x="3835878" y="3511183"/>
            <a:ext cx="591000" cy="139200"/>
          </a:xfrm>
          <a:prstGeom prst="straightConnector1">
            <a:avLst/>
          </a:prstGeom>
          <a:noFill/>
          <a:ln cap="flat" cmpd="sng" w="9525">
            <a:solidFill>
              <a:schemeClr val="dk2"/>
            </a:solidFill>
            <a:prstDash val="solid"/>
            <a:round/>
            <a:headEnd len="med" w="med" type="none"/>
            <a:tailEnd len="med" w="med" type="triangle"/>
          </a:ln>
        </p:spPr>
      </p:cxnSp>
      <p:cxnSp>
        <p:nvCxnSpPr>
          <p:cNvPr id="305" name="Google Shape;305;p31"/>
          <p:cNvCxnSpPr>
            <a:endCxn id="294" idx="1"/>
          </p:cNvCxnSpPr>
          <p:nvPr/>
        </p:nvCxnSpPr>
        <p:spPr>
          <a:xfrm>
            <a:off x="3914778" y="2196566"/>
            <a:ext cx="512100" cy="184800"/>
          </a:xfrm>
          <a:prstGeom prst="straightConnector1">
            <a:avLst/>
          </a:prstGeom>
          <a:noFill/>
          <a:ln cap="flat" cmpd="sng" w="9525">
            <a:solidFill>
              <a:schemeClr val="dk2"/>
            </a:solidFill>
            <a:prstDash val="solid"/>
            <a:round/>
            <a:headEnd len="med" w="med" type="none"/>
            <a:tailEnd len="med" w="med" type="triangle"/>
          </a:ln>
        </p:spPr>
      </p:cxnSp>
      <p:cxnSp>
        <p:nvCxnSpPr>
          <p:cNvPr id="306" name="Google Shape;306;p31"/>
          <p:cNvCxnSpPr>
            <a:endCxn id="294" idx="3"/>
          </p:cNvCxnSpPr>
          <p:nvPr/>
        </p:nvCxnSpPr>
        <p:spPr>
          <a:xfrm flipH="1" rot="10800000">
            <a:off x="3829278" y="2718868"/>
            <a:ext cx="597600" cy="509700"/>
          </a:xfrm>
          <a:prstGeom prst="straightConnector1">
            <a:avLst/>
          </a:prstGeom>
          <a:noFill/>
          <a:ln cap="flat" cmpd="sng" w="9525">
            <a:solidFill>
              <a:schemeClr val="dk2"/>
            </a:solidFill>
            <a:prstDash val="solid"/>
            <a:round/>
            <a:headEnd len="med" w="med" type="none"/>
            <a:tailEnd len="med" w="med" type="triangle"/>
          </a:ln>
        </p:spPr>
      </p:cxnSp>
      <p:cxnSp>
        <p:nvCxnSpPr>
          <p:cNvPr id="307" name="Google Shape;307;p31"/>
          <p:cNvCxnSpPr>
            <a:endCxn id="295" idx="1"/>
          </p:cNvCxnSpPr>
          <p:nvPr/>
        </p:nvCxnSpPr>
        <p:spPr>
          <a:xfrm>
            <a:off x="3914778" y="2317475"/>
            <a:ext cx="512100" cy="698400"/>
          </a:xfrm>
          <a:prstGeom prst="straightConnector1">
            <a:avLst/>
          </a:prstGeom>
          <a:noFill/>
          <a:ln cap="flat" cmpd="sng" w="9525">
            <a:solidFill>
              <a:schemeClr val="dk2"/>
            </a:solidFill>
            <a:prstDash val="solid"/>
            <a:round/>
            <a:headEnd len="med" w="med" type="none"/>
            <a:tailEnd len="med" w="med" type="triangle"/>
          </a:ln>
        </p:spPr>
      </p:cxnSp>
      <p:cxnSp>
        <p:nvCxnSpPr>
          <p:cNvPr id="308" name="Google Shape;308;p31"/>
          <p:cNvCxnSpPr>
            <a:endCxn id="294" idx="1"/>
          </p:cNvCxnSpPr>
          <p:nvPr/>
        </p:nvCxnSpPr>
        <p:spPr>
          <a:xfrm>
            <a:off x="3835878" y="1808966"/>
            <a:ext cx="591000" cy="572400"/>
          </a:xfrm>
          <a:prstGeom prst="straightConnector1">
            <a:avLst/>
          </a:prstGeom>
          <a:noFill/>
          <a:ln cap="flat" cmpd="sng" w="9525">
            <a:solidFill>
              <a:schemeClr val="dk2"/>
            </a:solidFill>
            <a:prstDash val="solid"/>
            <a:round/>
            <a:headEnd len="med" w="med" type="none"/>
            <a:tailEnd len="med" w="med" type="triangle"/>
          </a:ln>
        </p:spPr>
      </p:cxnSp>
      <p:cxnSp>
        <p:nvCxnSpPr>
          <p:cNvPr id="309" name="Google Shape;309;p31"/>
          <p:cNvCxnSpPr>
            <a:endCxn id="293" idx="3"/>
          </p:cNvCxnSpPr>
          <p:nvPr/>
        </p:nvCxnSpPr>
        <p:spPr>
          <a:xfrm flipH="1" rot="10800000">
            <a:off x="3835878" y="2084349"/>
            <a:ext cx="591000" cy="570000"/>
          </a:xfrm>
          <a:prstGeom prst="straightConnector1">
            <a:avLst/>
          </a:prstGeom>
          <a:noFill/>
          <a:ln cap="flat" cmpd="sng" w="9525">
            <a:solidFill>
              <a:schemeClr val="dk2"/>
            </a:solidFill>
            <a:prstDash val="solid"/>
            <a:round/>
            <a:headEnd len="med" w="med" type="none"/>
            <a:tailEnd len="med" w="med" type="triangle"/>
          </a:ln>
        </p:spPr>
      </p:cxnSp>
      <p:cxnSp>
        <p:nvCxnSpPr>
          <p:cNvPr id="310" name="Google Shape;310;p31"/>
          <p:cNvCxnSpPr>
            <a:endCxn id="292" idx="3"/>
          </p:cNvCxnSpPr>
          <p:nvPr/>
        </p:nvCxnSpPr>
        <p:spPr>
          <a:xfrm flipH="1" rot="10800000">
            <a:off x="3747378" y="1449851"/>
            <a:ext cx="679500" cy="1164300"/>
          </a:xfrm>
          <a:prstGeom prst="straightConnector1">
            <a:avLst/>
          </a:prstGeom>
          <a:noFill/>
          <a:ln cap="flat" cmpd="sng" w="9525">
            <a:solidFill>
              <a:schemeClr val="dk2"/>
            </a:solidFill>
            <a:prstDash val="solid"/>
            <a:round/>
            <a:headEnd len="med" w="med" type="none"/>
            <a:tailEnd len="med" w="med" type="triangle"/>
          </a:ln>
        </p:spPr>
      </p:cxnSp>
      <p:cxnSp>
        <p:nvCxnSpPr>
          <p:cNvPr id="311" name="Google Shape;311;p31"/>
          <p:cNvCxnSpPr>
            <a:stCxn id="289" idx="7"/>
          </p:cNvCxnSpPr>
          <p:nvPr/>
        </p:nvCxnSpPr>
        <p:spPr>
          <a:xfrm flipH="1" rot="10800000">
            <a:off x="3835890" y="2056558"/>
            <a:ext cx="591000" cy="1181400"/>
          </a:xfrm>
          <a:prstGeom prst="straightConnector1">
            <a:avLst/>
          </a:prstGeom>
          <a:noFill/>
          <a:ln cap="flat" cmpd="sng" w="9525">
            <a:solidFill>
              <a:schemeClr val="dk2"/>
            </a:solidFill>
            <a:prstDash val="solid"/>
            <a:round/>
            <a:headEnd len="med" w="med" type="none"/>
            <a:tailEnd len="med" w="med" type="triangle"/>
          </a:ln>
        </p:spPr>
      </p:cxnSp>
      <p:cxnSp>
        <p:nvCxnSpPr>
          <p:cNvPr id="312" name="Google Shape;312;p31"/>
          <p:cNvCxnSpPr>
            <a:endCxn id="292" idx="3"/>
          </p:cNvCxnSpPr>
          <p:nvPr/>
        </p:nvCxnSpPr>
        <p:spPr>
          <a:xfrm flipH="1" rot="10800000">
            <a:off x="3832878" y="1449851"/>
            <a:ext cx="594000" cy="1778700"/>
          </a:xfrm>
          <a:prstGeom prst="straightConnector1">
            <a:avLst/>
          </a:prstGeom>
          <a:noFill/>
          <a:ln cap="flat" cmpd="sng" w="9525">
            <a:solidFill>
              <a:schemeClr val="dk2"/>
            </a:solidFill>
            <a:prstDash val="solid"/>
            <a:round/>
            <a:headEnd len="med" w="med" type="none"/>
            <a:tailEnd len="med" w="med" type="triangle"/>
          </a:ln>
        </p:spPr>
      </p:cxnSp>
      <p:cxnSp>
        <p:nvCxnSpPr>
          <p:cNvPr id="313" name="Google Shape;313;p31"/>
          <p:cNvCxnSpPr>
            <a:endCxn id="296" idx="1"/>
          </p:cNvCxnSpPr>
          <p:nvPr/>
        </p:nvCxnSpPr>
        <p:spPr>
          <a:xfrm>
            <a:off x="3873978" y="2904583"/>
            <a:ext cx="552900" cy="745800"/>
          </a:xfrm>
          <a:prstGeom prst="straightConnector1">
            <a:avLst/>
          </a:prstGeom>
          <a:noFill/>
          <a:ln cap="flat" cmpd="sng" w="9525">
            <a:solidFill>
              <a:schemeClr val="dk2"/>
            </a:solidFill>
            <a:prstDash val="solid"/>
            <a:round/>
            <a:headEnd len="med" w="med" type="none"/>
            <a:tailEnd len="med" w="med" type="triangle"/>
          </a:ln>
        </p:spPr>
      </p:cxnSp>
      <p:cxnSp>
        <p:nvCxnSpPr>
          <p:cNvPr id="314" name="Google Shape;314;p31"/>
          <p:cNvCxnSpPr>
            <a:endCxn id="296" idx="1"/>
          </p:cNvCxnSpPr>
          <p:nvPr/>
        </p:nvCxnSpPr>
        <p:spPr>
          <a:xfrm>
            <a:off x="3873978" y="2317183"/>
            <a:ext cx="552900" cy="1333200"/>
          </a:xfrm>
          <a:prstGeom prst="straightConnector1">
            <a:avLst/>
          </a:prstGeom>
          <a:noFill/>
          <a:ln cap="flat" cmpd="sng" w="9525">
            <a:solidFill>
              <a:schemeClr val="dk2"/>
            </a:solidFill>
            <a:prstDash val="solid"/>
            <a:round/>
            <a:headEnd len="med" w="med" type="none"/>
            <a:tailEnd len="med" w="med" type="triangle"/>
          </a:ln>
        </p:spPr>
      </p:cxnSp>
      <p:cxnSp>
        <p:nvCxnSpPr>
          <p:cNvPr id="315" name="Google Shape;315;p31"/>
          <p:cNvCxnSpPr>
            <a:endCxn id="295" idx="1"/>
          </p:cNvCxnSpPr>
          <p:nvPr/>
        </p:nvCxnSpPr>
        <p:spPr>
          <a:xfrm>
            <a:off x="3896178" y="1768775"/>
            <a:ext cx="530700" cy="1247100"/>
          </a:xfrm>
          <a:prstGeom prst="straightConnector1">
            <a:avLst/>
          </a:prstGeom>
          <a:noFill/>
          <a:ln cap="flat" cmpd="sng" w="9525">
            <a:solidFill>
              <a:schemeClr val="dk2"/>
            </a:solidFill>
            <a:prstDash val="solid"/>
            <a:round/>
            <a:headEnd len="med" w="med" type="none"/>
            <a:tailEnd len="med" w="med" type="triangle"/>
          </a:ln>
        </p:spPr>
      </p:cxnSp>
      <p:cxnSp>
        <p:nvCxnSpPr>
          <p:cNvPr id="316" name="Google Shape;316;p31"/>
          <p:cNvCxnSpPr>
            <a:endCxn id="296" idx="1"/>
          </p:cNvCxnSpPr>
          <p:nvPr/>
        </p:nvCxnSpPr>
        <p:spPr>
          <a:xfrm>
            <a:off x="3832878" y="1842883"/>
            <a:ext cx="594000" cy="1807500"/>
          </a:xfrm>
          <a:prstGeom prst="straightConnector1">
            <a:avLst/>
          </a:prstGeom>
          <a:noFill/>
          <a:ln cap="flat" cmpd="sng" w="9525">
            <a:solidFill>
              <a:schemeClr val="dk2"/>
            </a:solidFill>
            <a:prstDash val="solid"/>
            <a:round/>
            <a:headEnd len="med" w="med" type="none"/>
            <a:tailEnd len="med" w="med" type="triangle"/>
          </a:ln>
        </p:spPr>
      </p:cxnSp>
      <p:cxnSp>
        <p:nvCxnSpPr>
          <p:cNvPr id="317" name="Google Shape;317;p31"/>
          <p:cNvCxnSpPr>
            <a:endCxn id="295" idx="1"/>
          </p:cNvCxnSpPr>
          <p:nvPr/>
        </p:nvCxnSpPr>
        <p:spPr>
          <a:xfrm>
            <a:off x="3914778" y="2883575"/>
            <a:ext cx="512100" cy="132300"/>
          </a:xfrm>
          <a:prstGeom prst="straightConnector1">
            <a:avLst/>
          </a:prstGeom>
          <a:noFill/>
          <a:ln cap="flat" cmpd="sng" w="9525">
            <a:solidFill>
              <a:schemeClr val="dk2"/>
            </a:solidFill>
            <a:prstDash val="solid"/>
            <a:round/>
            <a:headEnd len="med" w="med" type="none"/>
            <a:tailEnd len="med" w="med" type="triangle"/>
          </a:ln>
        </p:spPr>
      </p:cxnSp>
      <p:cxnSp>
        <p:nvCxnSpPr>
          <p:cNvPr id="318" name="Google Shape;318;p31"/>
          <p:cNvCxnSpPr>
            <a:endCxn id="297" idx="1"/>
          </p:cNvCxnSpPr>
          <p:nvPr/>
        </p:nvCxnSpPr>
        <p:spPr>
          <a:xfrm>
            <a:off x="4866724" y="1385666"/>
            <a:ext cx="1064400" cy="995700"/>
          </a:xfrm>
          <a:prstGeom prst="straightConnector1">
            <a:avLst/>
          </a:prstGeom>
          <a:noFill/>
          <a:ln cap="flat" cmpd="sng" w="9525">
            <a:solidFill>
              <a:schemeClr val="dk2"/>
            </a:solidFill>
            <a:prstDash val="solid"/>
            <a:round/>
            <a:headEnd len="med" w="med" type="none"/>
            <a:tailEnd len="med" w="med" type="triangle"/>
          </a:ln>
        </p:spPr>
      </p:cxnSp>
      <p:cxnSp>
        <p:nvCxnSpPr>
          <p:cNvPr id="319" name="Google Shape;319;p31"/>
          <p:cNvCxnSpPr>
            <a:endCxn id="297" idx="2"/>
          </p:cNvCxnSpPr>
          <p:nvPr/>
        </p:nvCxnSpPr>
        <p:spPr>
          <a:xfrm>
            <a:off x="4866145" y="1987917"/>
            <a:ext cx="981900" cy="562200"/>
          </a:xfrm>
          <a:prstGeom prst="straightConnector1">
            <a:avLst/>
          </a:prstGeom>
          <a:noFill/>
          <a:ln cap="flat" cmpd="sng" w="9525">
            <a:solidFill>
              <a:schemeClr val="dk2"/>
            </a:solidFill>
            <a:prstDash val="solid"/>
            <a:round/>
            <a:headEnd len="med" w="med" type="none"/>
            <a:tailEnd len="med" w="med" type="triangle"/>
          </a:ln>
        </p:spPr>
      </p:cxnSp>
      <p:cxnSp>
        <p:nvCxnSpPr>
          <p:cNvPr id="320" name="Google Shape;320;p31"/>
          <p:cNvCxnSpPr>
            <a:endCxn id="297" idx="2"/>
          </p:cNvCxnSpPr>
          <p:nvPr/>
        </p:nvCxnSpPr>
        <p:spPr>
          <a:xfrm flipH="1" rot="10800000">
            <a:off x="4883245" y="2550117"/>
            <a:ext cx="964800" cy="40200"/>
          </a:xfrm>
          <a:prstGeom prst="straightConnector1">
            <a:avLst/>
          </a:prstGeom>
          <a:noFill/>
          <a:ln cap="flat" cmpd="sng" w="9525">
            <a:solidFill>
              <a:schemeClr val="dk2"/>
            </a:solidFill>
            <a:prstDash val="solid"/>
            <a:round/>
            <a:headEnd len="med" w="med" type="none"/>
            <a:tailEnd len="med" w="med" type="triangle"/>
          </a:ln>
        </p:spPr>
      </p:cxnSp>
      <p:cxnSp>
        <p:nvCxnSpPr>
          <p:cNvPr id="321" name="Google Shape;321;p31"/>
          <p:cNvCxnSpPr>
            <a:endCxn id="297" idx="2"/>
          </p:cNvCxnSpPr>
          <p:nvPr/>
        </p:nvCxnSpPr>
        <p:spPr>
          <a:xfrm flipH="1" rot="10800000">
            <a:off x="4883245" y="2550117"/>
            <a:ext cx="964800" cy="604800"/>
          </a:xfrm>
          <a:prstGeom prst="straightConnector1">
            <a:avLst/>
          </a:prstGeom>
          <a:noFill/>
          <a:ln cap="flat" cmpd="sng" w="9525">
            <a:solidFill>
              <a:schemeClr val="dk2"/>
            </a:solidFill>
            <a:prstDash val="solid"/>
            <a:round/>
            <a:headEnd len="med" w="med" type="none"/>
            <a:tailEnd len="med" w="med" type="triangle"/>
          </a:ln>
        </p:spPr>
      </p:cxnSp>
      <p:cxnSp>
        <p:nvCxnSpPr>
          <p:cNvPr id="322" name="Google Shape;322;p31"/>
          <p:cNvCxnSpPr>
            <a:endCxn id="297" idx="3"/>
          </p:cNvCxnSpPr>
          <p:nvPr/>
        </p:nvCxnSpPr>
        <p:spPr>
          <a:xfrm flipH="1" rot="10800000">
            <a:off x="4883824" y="2718868"/>
            <a:ext cx="1047300" cy="1070700"/>
          </a:xfrm>
          <a:prstGeom prst="straightConnector1">
            <a:avLst/>
          </a:prstGeom>
          <a:noFill/>
          <a:ln cap="flat" cmpd="sng" w="9525">
            <a:solidFill>
              <a:schemeClr val="dk2"/>
            </a:solidFill>
            <a:prstDash val="solid"/>
            <a:round/>
            <a:headEnd len="med" w="med" type="none"/>
            <a:tailEnd len="med" w="med" type="triangle"/>
          </a:ln>
        </p:spPr>
      </p:cxnSp>
      <p:cxnSp>
        <p:nvCxnSpPr>
          <p:cNvPr id="323" name="Google Shape;323;p31"/>
          <p:cNvCxnSpPr/>
          <p:nvPr/>
        </p:nvCxnSpPr>
        <p:spPr>
          <a:xfrm>
            <a:off x="6415329" y="2550511"/>
            <a:ext cx="318000" cy="0"/>
          </a:xfrm>
          <a:prstGeom prst="straightConnector1">
            <a:avLst/>
          </a:prstGeom>
          <a:noFill/>
          <a:ln cap="flat" cmpd="sng" w="9525">
            <a:solidFill>
              <a:schemeClr val="dk2"/>
            </a:solidFill>
            <a:prstDash val="solid"/>
            <a:round/>
            <a:headEnd len="med" w="med" type="none"/>
            <a:tailEnd len="med" w="med" type="triangle"/>
          </a:ln>
        </p:spPr>
      </p:cxnSp>
      <p:cxnSp>
        <p:nvCxnSpPr>
          <p:cNvPr id="324" name="Google Shape;324;p31"/>
          <p:cNvCxnSpPr/>
          <p:nvPr/>
        </p:nvCxnSpPr>
        <p:spPr>
          <a:xfrm flipH="1" rot="10800000">
            <a:off x="2934948" y="1664285"/>
            <a:ext cx="367200" cy="7500"/>
          </a:xfrm>
          <a:prstGeom prst="straightConnector1">
            <a:avLst/>
          </a:prstGeom>
          <a:noFill/>
          <a:ln cap="flat" cmpd="sng" w="9525">
            <a:solidFill>
              <a:schemeClr val="dk2"/>
            </a:solidFill>
            <a:prstDash val="solid"/>
            <a:round/>
            <a:headEnd len="med" w="med" type="none"/>
            <a:tailEnd len="med" w="med" type="triangle"/>
          </a:ln>
        </p:spPr>
      </p:cxnSp>
      <p:cxnSp>
        <p:nvCxnSpPr>
          <p:cNvPr id="325" name="Google Shape;325;p31"/>
          <p:cNvCxnSpPr/>
          <p:nvPr/>
        </p:nvCxnSpPr>
        <p:spPr>
          <a:xfrm flipH="1" rot="10800000">
            <a:off x="2934937" y="2222495"/>
            <a:ext cx="367200" cy="7500"/>
          </a:xfrm>
          <a:prstGeom prst="straightConnector1">
            <a:avLst/>
          </a:prstGeom>
          <a:noFill/>
          <a:ln cap="flat" cmpd="sng" w="9525">
            <a:solidFill>
              <a:schemeClr val="dk2"/>
            </a:solidFill>
            <a:prstDash val="solid"/>
            <a:round/>
            <a:headEnd len="med" w="med" type="none"/>
            <a:tailEnd len="med" w="med" type="triangle"/>
          </a:ln>
        </p:spPr>
      </p:cxnSp>
      <p:cxnSp>
        <p:nvCxnSpPr>
          <p:cNvPr id="326" name="Google Shape;326;p31"/>
          <p:cNvCxnSpPr/>
          <p:nvPr/>
        </p:nvCxnSpPr>
        <p:spPr>
          <a:xfrm flipH="1" rot="10800000">
            <a:off x="2934925" y="2780705"/>
            <a:ext cx="367200" cy="7500"/>
          </a:xfrm>
          <a:prstGeom prst="straightConnector1">
            <a:avLst/>
          </a:prstGeom>
          <a:noFill/>
          <a:ln cap="flat" cmpd="sng" w="9525">
            <a:solidFill>
              <a:schemeClr val="dk2"/>
            </a:solidFill>
            <a:prstDash val="solid"/>
            <a:round/>
            <a:headEnd len="med" w="med" type="none"/>
            <a:tailEnd len="med" w="med" type="triangle"/>
          </a:ln>
        </p:spPr>
      </p:cxnSp>
      <p:cxnSp>
        <p:nvCxnSpPr>
          <p:cNvPr id="327" name="Google Shape;327;p31"/>
          <p:cNvCxnSpPr/>
          <p:nvPr/>
        </p:nvCxnSpPr>
        <p:spPr>
          <a:xfrm flipH="1" rot="10800000">
            <a:off x="2934925" y="3403011"/>
            <a:ext cx="367200" cy="7500"/>
          </a:xfrm>
          <a:prstGeom prst="straightConnector1">
            <a:avLst/>
          </a:prstGeom>
          <a:noFill/>
          <a:ln cap="flat" cmpd="sng" w="9525">
            <a:solidFill>
              <a:schemeClr val="dk2"/>
            </a:solidFill>
            <a:prstDash val="solid"/>
            <a:round/>
            <a:headEnd len="med" w="med" type="none"/>
            <a:tailEnd len="med" w="med" type="triangle"/>
          </a:ln>
        </p:spPr>
      </p:cxnSp>
      <p:sp>
        <p:nvSpPr>
          <p:cNvPr id="328" name="Google Shape;328;p31"/>
          <p:cNvSpPr/>
          <p:nvPr/>
        </p:nvSpPr>
        <p:spPr>
          <a:xfrm>
            <a:off x="3584160" y="3781021"/>
            <a:ext cx="102300" cy="477300"/>
          </a:xfrm>
          <a:prstGeom prst="upArrow">
            <a:avLst>
              <a:gd fmla="val 50000" name="adj1"/>
              <a:gd fmla="val 50000" name="adj2"/>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1"/>
          <p:cNvSpPr/>
          <p:nvPr/>
        </p:nvSpPr>
        <p:spPr>
          <a:xfrm>
            <a:off x="6080561" y="2995551"/>
            <a:ext cx="102300" cy="477300"/>
          </a:xfrm>
          <a:prstGeom prst="upArrow">
            <a:avLst>
              <a:gd fmla="val 50000" name="adj1"/>
              <a:gd fmla="val 50000" name="adj2"/>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1"/>
          <p:cNvSpPr/>
          <p:nvPr/>
        </p:nvSpPr>
        <p:spPr>
          <a:xfrm>
            <a:off x="4576289" y="4155897"/>
            <a:ext cx="102300" cy="344100"/>
          </a:xfrm>
          <a:prstGeom prst="upArrow">
            <a:avLst>
              <a:gd fmla="val 50000" name="adj1"/>
              <a:gd fmla="val 50000" name="adj2"/>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1"/>
          <p:cNvSpPr txBox="1"/>
          <p:nvPr/>
        </p:nvSpPr>
        <p:spPr>
          <a:xfrm>
            <a:off x="2727956" y="4214975"/>
            <a:ext cx="1814700" cy="279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t>Input Layer</a:t>
            </a:r>
            <a:endParaRPr sz="1000"/>
          </a:p>
        </p:txBody>
      </p:sp>
      <p:sp>
        <p:nvSpPr>
          <p:cNvPr id="332" name="Google Shape;332;p31"/>
          <p:cNvSpPr txBox="1"/>
          <p:nvPr/>
        </p:nvSpPr>
        <p:spPr>
          <a:xfrm>
            <a:off x="4136499" y="4400300"/>
            <a:ext cx="981900" cy="279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t>H</a:t>
            </a:r>
            <a:r>
              <a:rPr lang="en" sz="1000"/>
              <a:t>idden layer</a:t>
            </a:r>
            <a:endParaRPr sz="1000"/>
          </a:p>
        </p:txBody>
      </p:sp>
      <p:sp>
        <p:nvSpPr>
          <p:cNvPr id="333" name="Google Shape;333;p31"/>
          <p:cNvSpPr txBox="1"/>
          <p:nvPr/>
        </p:nvSpPr>
        <p:spPr>
          <a:xfrm>
            <a:off x="5732163" y="3472862"/>
            <a:ext cx="1371600" cy="27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t>Output layer</a:t>
            </a:r>
            <a:endParaRPr sz="10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4" name="Shape 134"/>
        <p:cNvGrpSpPr/>
        <p:nvPr/>
      </p:nvGrpSpPr>
      <p:grpSpPr>
        <a:xfrm>
          <a:off x="0" y="0"/>
          <a:ext cx="0" cy="0"/>
          <a:chOff x="0" y="0"/>
          <a:chExt cx="0" cy="0"/>
        </a:xfrm>
      </p:grpSpPr>
      <p:sp>
        <p:nvSpPr>
          <p:cNvPr id="135" name="Google Shape;135;p14"/>
          <p:cNvSpPr txBox="1"/>
          <p:nvPr>
            <p:ph type="title"/>
          </p:nvPr>
        </p:nvSpPr>
        <p:spPr>
          <a:xfrm>
            <a:off x="819150" y="393175"/>
            <a:ext cx="7505700" cy="661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Introduction</a:t>
            </a:r>
            <a:endParaRPr/>
          </a:p>
        </p:txBody>
      </p:sp>
      <p:pic>
        <p:nvPicPr>
          <p:cNvPr id="136" name="Google Shape;136;p14"/>
          <p:cNvPicPr preferRelativeResize="0"/>
          <p:nvPr/>
        </p:nvPicPr>
        <p:blipFill>
          <a:blip r:embed="rId3">
            <a:alphaModFix/>
          </a:blip>
          <a:stretch>
            <a:fillRect/>
          </a:stretch>
        </p:blipFill>
        <p:spPr>
          <a:xfrm>
            <a:off x="3535800" y="1030437"/>
            <a:ext cx="1643800" cy="2691721"/>
          </a:xfrm>
          <a:prstGeom prst="rect">
            <a:avLst/>
          </a:prstGeom>
          <a:noFill/>
          <a:ln>
            <a:noFill/>
          </a:ln>
        </p:spPr>
      </p:pic>
      <p:sp>
        <p:nvSpPr>
          <p:cNvPr id="137" name="Google Shape;137;p14"/>
          <p:cNvSpPr txBox="1"/>
          <p:nvPr/>
        </p:nvSpPr>
        <p:spPr>
          <a:xfrm>
            <a:off x="819150" y="2135871"/>
            <a:ext cx="2000100" cy="661500"/>
          </a:xfrm>
          <a:prstGeom prst="rect">
            <a:avLst/>
          </a:prstGeom>
          <a:noFill/>
          <a:ln>
            <a:noFill/>
          </a:ln>
        </p:spPr>
        <p:txBody>
          <a:bodyPr anchorCtr="0" anchor="ctr" bIns="91425" lIns="91425" spcFirstLastPara="1" rIns="91425" wrap="square" tIns="91425">
            <a:noAutofit/>
          </a:bodyPr>
          <a:lstStyle/>
          <a:p>
            <a:pPr indent="0" lvl="0" marL="0" rtl="0" algn="l">
              <a:lnSpc>
                <a:spcPct val="200000"/>
              </a:lnSpc>
              <a:spcBef>
                <a:spcPts val="0"/>
              </a:spcBef>
              <a:spcAft>
                <a:spcPts val="0"/>
              </a:spcAft>
              <a:buNone/>
            </a:pPr>
            <a:r>
              <a:rPr b="1" lang="en"/>
              <a:t>AQPs from client</a:t>
            </a:r>
            <a:endParaRPr b="1"/>
          </a:p>
        </p:txBody>
      </p:sp>
      <p:sp>
        <p:nvSpPr>
          <p:cNvPr id="138" name="Google Shape;138;p14"/>
          <p:cNvSpPr txBox="1"/>
          <p:nvPr/>
        </p:nvSpPr>
        <p:spPr>
          <a:xfrm>
            <a:off x="6048525" y="1614288"/>
            <a:ext cx="3024300" cy="15240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a:t>Synthetic data to test vendor’s database engine on</a:t>
            </a:r>
            <a:endParaRPr b="1"/>
          </a:p>
        </p:txBody>
      </p:sp>
      <p:sp>
        <p:nvSpPr>
          <p:cNvPr id="139" name="Google Shape;139;p14"/>
          <p:cNvSpPr/>
          <p:nvPr/>
        </p:nvSpPr>
        <p:spPr>
          <a:xfrm>
            <a:off x="5405850" y="2233475"/>
            <a:ext cx="749700" cy="285600"/>
          </a:xfrm>
          <a:prstGeom prst="rightArrow">
            <a:avLst>
              <a:gd fmla="val 50000" name="adj1"/>
              <a:gd fmla="val 50000" name="adj2"/>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4"/>
          <p:cNvSpPr/>
          <p:nvPr/>
        </p:nvSpPr>
        <p:spPr>
          <a:xfrm>
            <a:off x="2727450" y="2233500"/>
            <a:ext cx="749700" cy="285600"/>
          </a:xfrm>
          <a:prstGeom prst="rightArrow">
            <a:avLst>
              <a:gd fmla="val 50000" name="adj1"/>
              <a:gd fmla="val 50000" name="adj2"/>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7" name="Shape 337"/>
        <p:cNvGrpSpPr/>
        <p:nvPr/>
      </p:nvGrpSpPr>
      <p:grpSpPr>
        <a:xfrm>
          <a:off x="0" y="0"/>
          <a:ext cx="0" cy="0"/>
          <a:chOff x="0" y="0"/>
          <a:chExt cx="0" cy="0"/>
        </a:xfrm>
      </p:grpSpPr>
      <p:sp>
        <p:nvSpPr>
          <p:cNvPr id="338" name="Google Shape;338;p32"/>
          <p:cNvSpPr txBox="1"/>
          <p:nvPr>
            <p:ph type="title"/>
          </p:nvPr>
        </p:nvSpPr>
        <p:spPr>
          <a:xfrm>
            <a:off x="314650" y="367125"/>
            <a:ext cx="8222100" cy="76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Neural Network Approach to Cardinality Estimation</a:t>
            </a:r>
            <a:endParaRPr/>
          </a:p>
        </p:txBody>
      </p:sp>
      <p:sp>
        <p:nvSpPr>
          <p:cNvPr id="339" name="Google Shape;339;p32"/>
          <p:cNvSpPr txBox="1"/>
          <p:nvPr>
            <p:ph idx="1" type="body"/>
          </p:nvPr>
        </p:nvSpPr>
        <p:spPr>
          <a:xfrm>
            <a:off x="526450" y="1442475"/>
            <a:ext cx="7798500" cy="27570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t/>
            </a:r>
            <a:endParaRPr b="1" sz="1600"/>
          </a:p>
          <a:p>
            <a:pPr indent="0" lvl="0" marL="0" rtl="0" algn="l">
              <a:lnSpc>
                <a:spcPct val="100000"/>
              </a:lnSpc>
              <a:spcBef>
                <a:spcPts val="1600"/>
              </a:spcBef>
              <a:spcAft>
                <a:spcPts val="0"/>
              </a:spcAft>
              <a:buNone/>
            </a:pPr>
            <a:r>
              <a:rPr b="1" lang="en" sz="1600"/>
              <a:t>Training Data </a:t>
            </a:r>
            <a:endParaRPr b="1" sz="1600"/>
          </a:p>
          <a:p>
            <a:pPr indent="0" lvl="0" marL="0" rtl="0" algn="l">
              <a:lnSpc>
                <a:spcPct val="100000"/>
              </a:lnSpc>
              <a:spcBef>
                <a:spcPts val="1600"/>
              </a:spcBef>
              <a:spcAft>
                <a:spcPts val="0"/>
              </a:spcAft>
              <a:buNone/>
            </a:pPr>
            <a:r>
              <a:rPr b="1" lang="en" sz="1600"/>
              <a:t>DATABASE :</a:t>
            </a:r>
            <a:r>
              <a:rPr lang="en" sz="1600"/>
              <a:t> </a:t>
            </a:r>
            <a:r>
              <a:rPr i="1" lang="en" sz="1600"/>
              <a:t>IMDB dataset</a:t>
            </a:r>
            <a:endParaRPr i="1" sz="1600"/>
          </a:p>
          <a:p>
            <a:pPr indent="0" lvl="0" marL="0" rtl="0" algn="l">
              <a:lnSpc>
                <a:spcPct val="100000"/>
              </a:lnSpc>
              <a:spcBef>
                <a:spcPts val="1600"/>
              </a:spcBef>
              <a:spcAft>
                <a:spcPts val="0"/>
              </a:spcAft>
              <a:buNone/>
            </a:pPr>
            <a:r>
              <a:rPr b="1" lang="en" sz="1600"/>
              <a:t>Table:</a:t>
            </a:r>
            <a:r>
              <a:rPr lang="en" sz="1600"/>
              <a:t> </a:t>
            </a:r>
            <a:r>
              <a:rPr i="1" lang="en" sz="1600"/>
              <a:t>aka_title</a:t>
            </a:r>
            <a:endParaRPr i="1" sz="1600"/>
          </a:p>
          <a:p>
            <a:pPr indent="0" lvl="0" marL="0" rtl="0" algn="l">
              <a:lnSpc>
                <a:spcPct val="115000"/>
              </a:lnSpc>
              <a:spcBef>
                <a:spcPts val="1600"/>
              </a:spcBef>
              <a:spcAft>
                <a:spcPts val="1600"/>
              </a:spcAft>
              <a:buNone/>
            </a:pPr>
            <a:r>
              <a:rPr b="1" lang="en" sz="1600"/>
              <a:t>Number of Queries :</a:t>
            </a:r>
            <a:r>
              <a:rPr lang="en" sz="1600"/>
              <a:t> We took a training size of 20k queries having selection predicates on four attributes (</a:t>
            </a:r>
            <a:r>
              <a:rPr i="1" lang="en" sz="1600"/>
              <a:t>id, kind id, movie id, production year</a:t>
            </a:r>
            <a:r>
              <a:rPr lang="en" sz="1600"/>
              <a:t>) having operators &lt;= and &gt;= only. 70% of the queries are used for training the model and the rest are used for testing.</a:t>
            </a:r>
            <a:endParaRPr sz="16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3" name="Shape 343"/>
        <p:cNvGrpSpPr/>
        <p:nvPr/>
      </p:nvGrpSpPr>
      <p:grpSpPr>
        <a:xfrm>
          <a:off x="0" y="0"/>
          <a:ext cx="0" cy="0"/>
          <a:chOff x="0" y="0"/>
          <a:chExt cx="0" cy="0"/>
        </a:xfrm>
      </p:grpSpPr>
      <p:sp>
        <p:nvSpPr>
          <p:cNvPr id="344" name="Google Shape;344;p33"/>
          <p:cNvSpPr txBox="1"/>
          <p:nvPr>
            <p:ph type="title"/>
          </p:nvPr>
        </p:nvSpPr>
        <p:spPr>
          <a:xfrm>
            <a:off x="819150" y="309825"/>
            <a:ext cx="7505700" cy="954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Results</a:t>
            </a:r>
            <a:endParaRPr/>
          </a:p>
        </p:txBody>
      </p:sp>
      <p:pic>
        <p:nvPicPr>
          <p:cNvPr id="345" name="Google Shape;345;p33"/>
          <p:cNvPicPr preferRelativeResize="0"/>
          <p:nvPr/>
        </p:nvPicPr>
        <p:blipFill>
          <a:blip r:embed="rId3">
            <a:alphaModFix/>
          </a:blip>
          <a:stretch>
            <a:fillRect/>
          </a:stretch>
        </p:blipFill>
        <p:spPr>
          <a:xfrm>
            <a:off x="1784000" y="989975"/>
            <a:ext cx="5389501" cy="3902249"/>
          </a:xfrm>
          <a:prstGeom prst="rect">
            <a:avLst/>
          </a:prstGeom>
          <a:noFill/>
          <a:ln>
            <a:noFill/>
          </a:ln>
        </p:spPr>
      </p:pic>
      <p:pic>
        <p:nvPicPr>
          <p:cNvPr id="346" name="Google Shape;346;p33"/>
          <p:cNvPicPr preferRelativeResize="0"/>
          <p:nvPr/>
        </p:nvPicPr>
        <p:blipFill>
          <a:blip r:embed="rId4">
            <a:alphaModFix/>
          </a:blip>
          <a:stretch>
            <a:fillRect/>
          </a:stretch>
        </p:blipFill>
        <p:spPr>
          <a:xfrm>
            <a:off x="1717825" y="2254950"/>
            <a:ext cx="168225" cy="15073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0" name="Shape 350"/>
        <p:cNvGrpSpPr/>
        <p:nvPr/>
      </p:nvGrpSpPr>
      <p:grpSpPr>
        <a:xfrm>
          <a:off x="0" y="0"/>
          <a:ext cx="0" cy="0"/>
          <a:chOff x="0" y="0"/>
          <a:chExt cx="0" cy="0"/>
        </a:xfrm>
      </p:grpSpPr>
      <p:pic>
        <p:nvPicPr>
          <p:cNvPr id="351" name="Google Shape;351;p34"/>
          <p:cNvPicPr preferRelativeResize="0"/>
          <p:nvPr/>
        </p:nvPicPr>
        <p:blipFill>
          <a:blip r:embed="rId3">
            <a:alphaModFix/>
          </a:blip>
          <a:stretch>
            <a:fillRect/>
          </a:stretch>
        </p:blipFill>
        <p:spPr>
          <a:xfrm>
            <a:off x="354800" y="960900"/>
            <a:ext cx="4295600" cy="3221700"/>
          </a:xfrm>
          <a:prstGeom prst="rect">
            <a:avLst/>
          </a:prstGeom>
          <a:noFill/>
          <a:ln>
            <a:noFill/>
          </a:ln>
        </p:spPr>
      </p:pic>
      <p:pic>
        <p:nvPicPr>
          <p:cNvPr id="352" name="Google Shape;352;p34"/>
          <p:cNvPicPr preferRelativeResize="0"/>
          <p:nvPr/>
        </p:nvPicPr>
        <p:blipFill>
          <a:blip r:embed="rId4">
            <a:alphaModFix/>
          </a:blip>
          <a:stretch>
            <a:fillRect/>
          </a:stretch>
        </p:blipFill>
        <p:spPr>
          <a:xfrm>
            <a:off x="4572000" y="960900"/>
            <a:ext cx="4295600" cy="3221707"/>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6" name="Shape 356"/>
        <p:cNvGrpSpPr/>
        <p:nvPr/>
      </p:nvGrpSpPr>
      <p:grpSpPr>
        <a:xfrm>
          <a:off x="0" y="0"/>
          <a:ext cx="0" cy="0"/>
          <a:chOff x="0" y="0"/>
          <a:chExt cx="0" cy="0"/>
        </a:xfrm>
      </p:grpSpPr>
      <p:sp>
        <p:nvSpPr>
          <p:cNvPr id="357" name="Google Shape;357;p35"/>
          <p:cNvSpPr txBox="1"/>
          <p:nvPr>
            <p:ph type="title"/>
          </p:nvPr>
        </p:nvSpPr>
        <p:spPr>
          <a:xfrm>
            <a:off x="819150" y="267400"/>
            <a:ext cx="7505700" cy="744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Smart -</a:t>
            </a:r>
            <a:r>
              <a:rPr lang="en"/>
              <a:t> HYDRA Architecture </a:t>
            </a:r>
            <a:endParaRPr/>
          </a:p>
        </p:txBody>
      </p:sp>
      <p:pic>
        <p:nvPicPr>
          <p:cNvPr id="358" name="Google Shape;358;p35"/>
          <p:cNvPicPr preferRelativeResize="0"/>
          <p:nvPr/>
        </p:nvPicPr>
        <p:blipFill>
          <a:blip r:embed="rId3">
            <a:alphaModFix/>
          </a:blip>
          <a:stretch>
            <a:fillRect/>
          </a:stretch>
        </p:blipFill>
        <p:spPr>
          <a:xfrm>
            <a:off x="530063" y="935500"/>
            <a:ext cx="8083881" cy="3826999"/>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2" name="Shape 362"/>
        <p:cNvGrpSpPr/>
        <p:nvPr/>
      </p:nvGrpSpPr>
      <p:grpSpPr>
        <a:xfrm>
          <a:off x="0" y="0"/>
          <a:ext cx="0" cy="0"/>
          <a:chOff x="0" y="0"/>
          <a:chExt cx="0" cy="0"/>
        </a:xfrm>
      </p:grpSpPr>
      <p:sp>
        <p:nvSpPr>
          <p:cNvPr id="363" name="Google Shape;363;p36"/>
          <p:cNvSpPr txBox="1"/>
          <p:nvPr>
            <p:ph type="title"/>
          </p:nvPr>
        </p:nvSpPr>
        <p:spPr>
          <a:xfrm>
            <a:off x="867475" y="2094450"/>
            <a:ext cx="7505700" cy="954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Phase 2 : </a:t>
            </a:r>
            <a:endParaRPr/>
          </a:p>
          <a:p>
            <a:pPr indent="0" lvl="0" marL="457200" rtl="0" algn="l">
              <a:spcBef>
                <a:spcPts val="0"/>
              </a:spcBef>
              <a:spcAft>
                <a:spcPts val="0"/>
              </a:spcAft>
              <a:buNone/>
            </a:pPr>
            <a:r>
              <a:rPr lang="en"/>
              <a:t>Handling Inter-Region Data Distribution</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7" name="Shape 367"/>
        <p:cNvGrpSpPr/>
        <p:nvPr/>
      </p:nvGrpSpPr>
      <p:grpSpPr>
        <a:xfrm>
          <a:off x="0" y="0"/>
          <a:ext cx="0" cy="0"/>
          <a:chOff x="0" y="0"/>
          <a:chExt cx="0" cy="0"/>
        </a:xfrm>
      </p:grpSpPr>
      <p:sp>
        <p:nvSpPr>
          <p:cNvPr id="368" name="Google Shape;368;p37"/>
          <p:cNvSpPr txBox="1"/>
          <p:nvPr>
            <p:ph type="title"/>
          </p:nvPr>
        </p:nvSpPr>
        <p:spPr>
          <a:xfrm>
            <a:off x="339375" y="363250"/>
            <a:ext cx="8222100" cy="767700"/>
          </a:xfrm>
          <a:prstGeom prst="rect">
            <a:avLst/>
          </a:prstGeom>
        </p:spPr>
        <p:txBody>
          <a:bodyPr anchorCtr="0" anchor="t" bIns="91425" lIns="91425" spcFirstLastPara="1" rIns="91425" wrap="square" tIns="91425">
            <a:noAutofit/>
          </a:bodyPr>
          <a:lstStyle/>
          <a:p>
            <a:pPr indent="0" lvl="0" marL="457200" rtl="0" algn="ctr">
              <a:spcBef>
                <a:spcPts val="0"/>
              </a:spcBef>
              <a:spcAft>
                <a:spcPts val="0"/>
              </a:spcAft>
              <a:buNone/>
            </a:pPr>
            <a:r>
              <a:rPr lang="en"/>
              <a:t>Handling Inter-Region Data Distribution</a:t>
            </a:r>
            <a:endParaRPr/>
          </a:p>
        </p:txBody>
      </p:sp>
      <p:pic>
        <p:nvPicPr>
          <p:cNvPr id="369" name="Google Shape;369;p37"/>
          <p:cNvPicPr preferRelativeResize="0"/>
          <p:nvPr/>
        </p:nvPicPr>
        <p:blipFill>
          <a:blip r:embed="rId3">
            <a:alphaModFix/>
          </a:blip>
          <a:stretch>
            <a:fillRect/>
          </a:stretch>
        </p:blipFill>
        <p:spPr>
          <a:xfrm>
            <a:off x="386125" y="1130938"/>
            <a:ext cx="2266950" cy="21336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3" name="Shape 373"/>
        <p:cNvGrpSpPr/>
        <p:nvPr/>
      </p:nvGrpSpPr>
      <p:grpSpPr>
        <a:xfrm>
          <a:off x="0" y="0"/>
          <a:ext cx="0" cy="0"/>
          <a:chOff x="0" y="0"/>
          <a:chExt cx="0" cy="0"/>
        </a:xfrm>
      </p:grpSpPr>
      <p:sp>
        <p:nvSpPr>
          <p:cNvPr id="374" name="Google Shape;374;p38"/>
          <p:cNvSpPr txBox="1"/>
          <p:nvPr>
            <p:ph type="title"/>
          </p:nvPr>
        </p:nvSpPr>
        <p:spPr>
          <a:xfrm>
            <a:off x="339375" y="363250"/>
            <a:ext cx="8222100" cy="767700"/>
          </a:xfrm>
          <a:prstGeom prst="rect">
            <a:avLst/>
          </a:prstGeom>
        </p:spPr>
        <p:txBody>
          <a:bodyPr anchorCtr="0" anchor="t" bIns="91425" lIns="91425" spcFirstLastPara="1" rIns="91425" wrap="square" tIns="91425">
            <a:noAutofit/>
          </a:bodyPr>
          <a:lstStyle/>
          <a:p>
            <a:pPr indent="0" lvl="0" marL="457200" rtl="0" algn="ctr">
              <a:spcBef>
                <a:spcPts val="0"/>
              </a:spcBef>
              <a:spcAft>
                <a:spcPts val="0"/>
              </a:spcAft>
              <a:buNone/>
            </a:pPr>
            <a:r>
              <a:rPr lang="en"/>
              <a:t>Handling Inter-Region Data Distribution</a:t>
            </a:r>
            <a:endParaRPr/>
          </a:p>
        </p:txBody>
      </p:sp>
      <p:pic>
        <p:nvPicPr>
          <p:cNvPr id="375" name="Google Shape;375;p38"/>
          <p:cNvPicPr preferRelativeResize="0"/>
          <p:nvPr/>
        </p:nvPicPr>
        <p:blipFill>
          <a:blip r:embed="rId3">
            <a:alphaModFix/>
          </a:blip>
          <a:stretch>
            <a:fillRect/>
          </a:stretch>
        </p:blipFill>
        <p:spPr>
          <a:xfrm>
            <a:off x="386125" y="1130938"/>
            <a:ext cx="2266950" cy="2133600"/>
          </a:xfrm>
          <a:prstGeom prst="rect">
            <a:avLst/>
          </a:prstGeom>
          <a:noFill/>
          <a:ln>
            <a:noFill/>
          </a:ln>
        </p:spPr>
      </p:pic>
      <p:sp>
        <p:nvSpPr>
          <p:cNvPr id="376" name="Google Shape;376;p38"/>
          <p:cNvSpPr/>
          <p:nvPr/>
        </p:nvSpPr>
        <p:spPr>
          <a:xfrm>
            <a:off x="2846750" y="1794875"/>
            <a:ext cx="478500" cy="174000"/>
          </a:xfrm>
          <a:prstGeom prst="rightArrow">
            <a:avLst>
              <a:gd fmla="val 50000" name="adj1"/>
              <a:gd fmla="val 50000" name="adj2"/>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8"/>
          <p:cNvSpPr txBox="1"/>
          <p:nvPr/>
        </p:nvSpPr>
        <p:spPr>
          <a:xfrm>
            <a:off x="3297838" y="1480025"/>
            <a:ext cx="1534200" cy="803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t>q(x):query corresponding to region x</a:t>
            </a:r>
            <a:endParaRPr b="1"/>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1" name="Shape 381"/>
        <p:cNvGrpSpPr/>
        <p:nvPr/>
      </p:nvGrpSpPr>
      <p:grpSpPr>
        <a:xfrm>
          <a:off x="0" y="0"/>
          <a:ext cx="0" cy="0"/>
          <a:chOff x="0" y="0"/>
          <a:chExt cx="0" cy="0"/>
        </a:xfrm>
      </p:grpSpPr>
      <p:sp>
        <p:nvSpPr>
          <p:cNvPr id="382" name="Google Shape;382;p39"/>
          <p:cNvSpPr txBox="1"/>
          <p:nvPr>
            <p:ph type="title"/>
          </p:nvPr>
        </p:nvSpPr>
        <p:spPr>
          <a:xfrm>
            <a:off x="339375" y="363250"/>
            <a:ext cx="8222100" cy="767700"/>
          </a:xfrm>
          <a:prstGeom prst="rect">
            <a:avLst/>
          </a:prstGeom>
        </p:spPr>
        <p:txBody>
          <a:bodyPr anchorCtr="0" anchor="t" bIns="91425" lIns="91425" spcFirstLastPara="1" rIns="91425" wrap="square" tIns="91425">
            <a:noAutofit/>
          </a:bodyPr>
          <a:lstStyle/>
          <a:p>
            <a:pPr indent="0" lvl="0" marL="457200" rtl="0" algn="ctr">
              <a:spcBef>
                <a:spcPts val="0"/>
              </a:spcBef>
              <a:spcAft>
                <a:spcPts val="0"/>
              </a:spcAft>
              <a:buNone/>
            </a:pPr>
            <a:r>
              <a:rPr lang="en"/>
              <a:t>Handling Inter-Region Data Distribution</a:t>
            </a:r>
            <a:endParaRPr/>
          </a:p>
        </p:txBody>
      </p:sp>
      <p:pic>
        <p:nvPicPr>
          <p:cNvPr id="383" name="Google Shape;383;p39"/>
          <p:cNvPicPr preferRelativeResize="0"/>
          <p:nvPr/>
        </p:nvPicPr>
        <p:blipFill>
          <a:blip r:embed="rId3">
            <a:alphaModFix/>
          </a:blip>
          <a:stretch>
            <a:fillRect/>
          </a:stretch>
        </p:blipFill>
        <p:spPr>
          <a:xfrm>
            <a:off x="386125" y="1130938"/>
            <a:ext cx="2266950" cy="2133600"/>
          </a:xfrm>
          <a:prstGeom prst="rect">
            <a:avLst/>
          </a:prstGeom>
          <a:noFill/>
          <a:ln>
            <a:noFill/>
          </a:ln>
        </p:spPr>
      </p:pic>
      <p:sp>
        <p:nvSpPr>
          <p:cNvPr id="384" name="Google Shape;384;p39"/>
          <p:cNvSpPr/>
          <p:nvPr/>
        </p:nvSpPr>
        <p:spPr>
          <a:xfrm>
            <a:off x="2846750" y="1794875"/>
            <a:ext cx="478500" cy="174000"/>
          </a:xfrm>
          <a:prstGeom prst="rightArrow">
            <a:avLst>
              <a:gd fmla="val 50000" name="adj1"/>
              <a:gd fmla="val 50000" name="adj2"/>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9"/>
          <p:cNvSpPr txBox="1"/>
          <p:nvPr/>
        </p:nvSpPr>
        <p:spPr>
          <a:xfrm>
            <a:off x="3297838" y="1480025"/>
            <a:ext cx="1534200" cy="803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t>q(x):query corresponding to region x</a:t>
            </a:r>
            <a:endParaRPr b="1"/>
          </a:p>
        </p:txBody>
      </p:sp>
      <p:sp>
        <p:nvSpPr>
          <p:cNvPr id="386" name="Google Shape;386;p39"/>
          <p:cNvSpPr/>
          <p:nvPr/>
        </p:nvSpPr>
        <p:spPr>
          <a:xfrm>
            <a:off x="4881088" y="1794875"/>
            <a:ext cx="478500" cy="174000"/>
          </a:xfrm>
          <a:prstGeom prst="rightArrow">
            <a:avLst>
              <a:gd fmla="val 50000" name="adj1"/>
              <a:gd fmla="val 50000" name="adj2"/>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9"/>
          <p:cNvSpPr txBox="1"/>
          <p:nvPr/>
        </p:nvSpPr>
        <p:spPr>
          <a:xfrm>
            <a:off x="5359588" y="1340825"/>
            <a:ext cx="1300800" cy="1082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t>Cardinality Estimation Model</a:t>
            </a:r>
            <a:endParaRPr b="1"/>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1" name="Shape 391"/>
        <p:cNvGrpSpPr/>
        <p:nvPr/>
      </p:nvGrpSpPr>
      <p:grpSpPr>
        <a:xfrm>
          <a:off x="0" y="0"/>
          <a:ext cx="0" cy="0"/>
          <a:chOff x="0" y="0"/>
          <a:chExt cx="0" cy="0"/>
        </a:xfrm>
      </p:grpSpPr>
      <p:sp>
        <p:nvSpPr>
          <p:cNvPr id="392" name="Google Shape;392;p40"/>
          <p:cNvSpPr txBox="1"/>
          <p:nvPr>
            <p:ph type="title"/>
          </p:nvPr>
        </p:nvSpPr>
        <p:spPr>
          <a:xfrm>
            <a:off x="339375" y="363250"/>
            <a:ext cx="8222100" cy="767700"/>
          </a:xfrm>
          <a:prstGeom prst="rect">
            <a:avLst/>
          </a:prstGeom>
        </p:spPr>
        <p:txBody>
          <a:bodyPr anchorCtr="0" anchor="t" bIns="91425" lIns="91425" spcFirstLastPara="1" rIns="91425" wrap="square" tIns="91425">
            <a:noAutofit/>
          </a:bodyPr>
          <a:lstStyle/>
          <a:p>
            <a:pPr indent="0" lvl="0" marL="457200" rtl="0" algn="ctr">
              <a:spcBef>
                <a:spcPts val="0"/>
              </a:spcBef>
              <a:spcAft>
                <a:spcPts val="0"/>
              </a:spcAft>
              <a:buNone/>
            </a:pPr>
            <a:r>
              <a:rPr lang="en"/>
              <a:t>Handling Inter-Region Data Distribution</a:t>
            </a:r>
            <a:endParaRPr/>
          </a:p>
        </p:txBody>
      </p:sp>
      <p:pic>
        <p:nvPicPr>
          <p:cNvPr id="393" name="Google Shape;393;p40"/>
          <p:cNvPicPr preferRelativeResize="0"/>
          <p:nvPr/>
        </p:nvPicPr>
        <p:blipFill>
          <a:blip r:embed="rId3">
            <a:alphaModFix/>
          </a:blip>
          <a:stretch>
            <a:fillRect/>
          </a:stretch>
        </p:blipFill>
        <p:spPr>
          <a:xfrm>
            <a:off x="386125" y="1130938"/>
            <a:ext cx="2266950" cy="2133600"/>
          </a:xfrm>
          <a:prstGeom prst="rect">
            <a:avLst/>
          </a:prstGeom>
          <a:noFill/>
          <a:ln>
            <a:noFill/>
          </a:ln>
        </p:spPr>
      </p:pic>
      <p:sp>
        <p:nvSpPr>
          <p:cNvPr id="394" name="Google Shape;394;p40"/>
          <p:cNvSpPr/>
          <p:nvPr/>
        </p:nvSpPr>
        <p:spPr>
          <a:xfrm>
            <a:off x="2846750" y="1794875"/>
            <a:ext cx="478500" cy="174000"/>
          </a:xfrm>
          <a:prstGeom prst="rightArrow">
            <a:avLst>
              <a:gd fmla="val 50000" name="adj1"/>
              <a:gd fmla="val 50000" name="adj2"/>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40"/>
          <p:cNvSpPr txBox="1"/>
          <p:nvPr/>
        </p:nvSpPr>
        <p:spPr>
          <a:xfrm>
            <a:off x="3297838" y="1480025"/>
            <a:ext cx="1534200" cy="803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t>q(x):query corresponding to region x</a:t>
            </a:r>
            <a:endParaRPr b="1"/>
          </a:p>
        </p:txBody>
      </p:sp>
      <p:sp>
        <p:nvSpPr>
          <p:cNvPr id="396" name="Google Shape;396;p40"/>
          <p:cNvSpPr/>
          <p:nvPr/>
        </p:nvSpPr>
        <p:spPr>
          <a:xfrm>
            <a:off x="4881088" y="1794875"/>
            <a:ext cx="478500" cy="174000"/>
          </a:xfrm>
          <a:prstGeom prst="rightArrow">
            <a:avLst>
              <a:gd fmla="val 50000" name="adj1"/>
              <a:gd fmla="val 50000" name="adj2"/>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40"/>
          <p:cNvSpPr/>
          <p:nvPr/>
        </p:nvSpPr>
        <p:spPr>
          <a:xfrm>
            <a:off x="6638875" y="1794875"/>
            <a:ext cx="478500" cy="174000"/>
          </a:xfrm>
          <a:prstGeom prst="rightArrow">
            <a:avLst>
              <a:gd fmla="val 50000" name="adj1"/>
              <a:gd fmla="val 50000" name="adj2"/>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98" name="Google Shape;398;p40"/>
          <p:cNvPicPr preferRelativeResize="0"/>
          <p:nvPr/>
        </p:nvPicPr>
        <p:blipFill>
          <a:blip r:embed="rId4">
            <a:alphaModFix/>
          </a:blip>
          <a:stretch>
            <a:fillRect/>
          </a:stretch>
        </p:blipFill>
        <p:spPr>
          <a:xfrm>
            <a:off x="7187950" y="1719950"/>
            <a:ext cx="1669400" cy="323850"/>
          </a:xfrm>
          <a:prstGeom prst="rect">
            <a:avLst/>
          </a:prstGeom>
          <a:noFill/>
          <a:ln>
            <a:noFill/>
          </a:ln>
        </p:spPr>
      </p:pic>
      <p:sp>
        <p:nvSpPr>
          <p:cNvPr id="399" name="Google Shape;399;p40"/>
          <p:cNvSpPr txBox="1"/>
          <p:nvPr/>
        </p:nvSpPr>
        <p:spPr>
          <a:xfrm>
            <a:off x="5359588" y="1340825"/>
            <a:ext cx="1300800" cy="1082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t>Cardinality Estimation Model</a:t>
            </a:r>
            <a:endParaRPr b="1"/>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3" name="Shape 403"/>
        <p:cNvGrpSpPr/>
        <p:nvPr/>
      </p:nvGrpSpPr>
      <p:grpSpPr>
        <a:xfrm>
          <a:off x="0" y="0"/>
          <a:ext cx="0" cy="0"/>
          <a:chOff x="0" y="0"/>
          <a:chExt cx="0" cy="0"/>
        </a:xfrm>
      </p:grpSpPr>
      <p:sp>
        <p:nvSpPr>
          <p:cNvPr id="404" name="Google Shape;404;p41"/>
          <p:cNvSpPr txBox="1"/>
          <p:nvPr>
            <p:ph type="title"/>
          </p:nvPr>
        </p:nvSpPr>
        <p:spPr>
          <a:xfrm>
            <a:off x="339375" y="363250"/>
            <a:ext cx="8222100" cy="767700"/>
          </a:xfrm>
          <a:prstGeom prst="rect">
            <a:avLst/>
          </a:prstGeom>
        </p:spPr>
        <p:txBody>
          <a:bodyPr anchorCtr="0" anchor="t" bIns="91425" lIns="91425" spcFirstLastPara="1" rIns="91425" wrap="square" tIns="91425">
            <a:noAutofit/>
          </a:bodyPr>
          <a:lstStyle/>
          <a:p>
            <a:pPr indent="0" lvl="0" marL="457200" rtl="0" algn="ctr">
              <a:spcBef>
                <a:spcPts val="0"/>
              </a:spcBef>
              <a:spcAft>
                <a:spcPts val="0"/>
              </a:spcAft>
              <a:buNone/>
            </a:pPr>
            <a:r>
              <a:rPr lang="en"/>
              <a:t>Handling Inter-Region Data Distribution</a:t>
            </a:r>
            <a:endParaRPr/>
          </a:p>
        </p:txBody>
      </p:sp>
      <p:pic>
        <p:nvPicPr>
          <p:cNvPr id="405" name="Google Shape;405;p41"/>
          <p:cNvPicPr preferRelativeResize="0"/>
          <p:nvPr/>
        </p:nvPicPr>
        <p:blipFill>
          <a:blip r:embed="rId3">
            <a:alphaModFix/>
          </a:blip>
          <a:stretch>
            <a:fillRect/>
          </a:stretch>
        </p:blipFill>
        <p:spPr>
          <a:xfrm>
            <a:off x="386125" y="1130938"/>
            <a:ext cx="2266950" cy="2133600"/>
          </a:xfrm>
          <a:prstGeom prst="rect">
            <a:avLst/>
          </a:prstGeom>
          <a:noFill/>
          <a:ln>
            <a:noFill/>
          </a:ln>
        </p:spPr>
      </p:pic>
      <p:sp>
        <p:nvSpPr>
          <p:cNvPr id="406" name="Google Shape;406;p41"/>
          <p:cNvSpPr/>
          <p:nvPr/>
        </p:nvSpPr>
        <p:spPr>
          <a:xfrm>
            <a:off x="2846750" y="1794875"/>
            <a:ext cx="478500" cy="174000"/>
          </a:xfrm>
          <a:prstGeom prst="rightArrow">
            <a:avLst>
              <a:gd fmla="val 50000" name="adj1"/>
              <a:gd fmla="val 50000" name="adj2"/>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41"/>
          <p:cNvSpPr/>
          <p:nvPr/>
        </p:nvSpPr>
        <p:spPr>
          <a:xfrm>
            <a:off x="1447900" y="3414563"/>
            <a:ext cx="143400" cy="370800"/>
          </a:xfrm>
          <a:prstGeom prst="downArrow">
            <a:avLst>
              <a:gd fmla="val 50000" name="adj1"/>
              <a:gd fmla="val 50000" name="adj2"/>
            </a:avLst>
          </a:prstGeom>
          <a:solidFill>
            <a:srgbClr val="B6D7A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41"/>
          <p:cNvSpPr txBox="1"/>
          <p:nvPr/>
        </p:nvSpPr>
        <p:spPr>
          <a:xfrm>
            <a:off x="3297838" y="1480025"/>
            <a:ext cx="1534200" cy="803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t>q(x):query corresponding to region x</a:t>
            </a:r>
            <a:endParaRPr b="1"/>
          </a:p>
        </p:txBody>
      </p:sp>
      <p:sp>
        <p:nvSpPr>
          <p:cNvPr id="409" name="Google Shape;409;p41"/>
          <p:cNvSpPr/>
          <p:nvPr/>
        </p:nvSpPr>
        <p:spPr>
          <a:xfrm>
            <a:off x="4881088" y="1794875"/>
            <a:ext cx="478500" cy="174000"/>
          </a:xfrm>
          <a:prstGeom prst="rightArrow">
            <a:avLst>
              <a:gd fmla="val 50000" name="adj1"/>
              <a:gd fmla="val 50000" name="adj2"/>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41"/>
          <p:cNvSpPr/>
          <p:nvPr/>
        </p:nvSpPr>
        <p:spPr>
          <a:xfrm>
            <a:off x="6638875" y="1794875"/>
            <a:ext cx="478500" cy="174000"/>
          </a:xfrm>
          <a:prstGeom prst="rightArrow">
            <a:avLst>
              <a:gd fmla="val 50000" name="adj1"/>
              <a:gd fmla="val 50000" name="adj2"/>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11" name="Google Shape;411;p41"/>
          <p:cNvPicPr preferRelativeResize="0"/>
          <p:nvPr/>
        </p:nvPicPr>
        <p:blipFill>
          <a:blip r:embed="rId4">
            <a:alphaModFix/>
          </a:blip>
          <a:stretch>
            <a:fillRect/>
          </a:stretch>
        </p:blipFill>
        <p:spPr>
          <a:xfrm>
            <a:off x="7187950" y="1719950"/>
            <a:ext cx="1669400" cy="323850"/>
          </a:xfrm>
          <a:prstGeom prst="rect">
            <a:avLst/>
          </a:prstGeom>
          <a:noFill/>
          <a:ln>
            <a:noFill/>
          </a:ln>
        </p:spPr>
      </p:pic>
      <p:pic>
        <p:nvPicPr>
          <p:cNvPr id="412" name="Google Shape;412;p41"/>
          <p:cNvPicPr preferRelativeResize="0"/>
          <p:nvPr/>
        </p:nvPicPr>
        <p:blipFill>
          <a:blip r:embed="rId5">
            <a:alphaModFix/>
          </a:blip>
          <a:stretch>
            <a:fillRect/>
          </a:stretch>
        </p:blipFill>
        <p:spPr>
          <a:xfrm>
            <a:off x="386125" y="3935400"/>
            <a:ext cx="1968175" cy="361950"/>
          </a:xfrm>
          <a:prstGeom prst="rect">
            <a:avLst/>
          </a:prstGeom>
          <a:noFill/>
          <a:ln>
            <a:noFill/>
          </a:ln>
        </p:spPr>
      </p:pic>
      <p:sp>
        <p:nvSpPr>
          <p:cNvPr id="413" name="Google Shape;413;p41"/>
          <p:cNvSpPr txBox="1"/>
          <p:nvPr/>
        </p:nvSpPr>
        <p:spPr>
          <a:xfrm>
            <a:off x="5359588" y="1340825"/>
            <a:ext cx="1300800" cy="1082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t>Cardinality Estimation Model</a:t>
            </a:r>
            <a:endParaRPr b="1"/>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4" name="Shape 144"/>
        <p:cNvGrpSpPr/>
        <p:nvPr/>
      </p:nvGrpSpPr>
      <p:grpSpPr>
        <a:xfrm>
          <a:off x="0" y="0"/>
          <a:ext cx="0" cy="0"/>
          <a:chOff x="0" y="0"/>
          <a:chExt cx="0" cy="0"/>
        </a:xfrm>
      </p:grpSpPr>
      <p:sp>
        <p:nvSpPr>
          <p:cNvPr id="145" name="Google Shape;145;p15"/>
          <p:cNvSpPr txBox="1"/>
          <p:nvPr>
            <p:ph type="title"/>
          </p:nvPr>
        </p:nvSpPr>
        <p:spPr>
          <a:xfrm>
            <a:off x="819150" y="393175"/>
            <a:ext cx="7505700" cy="661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Introduction</a:t>
            </a:r>
            <a:endParaRPr/>
          </a:p>
        </p:txBody>
      </p:sp>
      <p:pic>
        <p:nvPicPr>
          <p:cNvPr id="146" name="Google Shape;146;p15"/>
          <p:cNvPicPr preferRelativeResize="0"/>
          <p:nvPr/>
        </p:nvPicPr>
        <p:blipFill>
          <a:blip r:embed="rId3">
            <a:alphaModFix/>
          </a:blip>
          <a:stretch>
            <a:fillRect/>
          </a:stretch>
        </p:blipFill>
        <p:spPr>
          <a:xfrm>
            <a:off x="3535800" y="1030437"/>
            <a:ext cx="1643800" cy="2691721"/>
          </a:xfrm>
          <a:prstGeom prst="rect">
            <a:avLst/>
          </a:prstGeom>
          <a:noFill/>
          <a:ln>
            <a:noFill/>
          </a:ln>
        </p:spPr>
      </p:pic>
      <p:sp>
        <p:nvSpPr>
          <p:cNvPr id="147" name="Google Shape;147;p15"/>
          <p:cNvSpPr txBox="1"/>
          <p:nvPr/>
        </p:nvSpPr>
        <p:spPr>
          <a:xfrm>
            <a:off x="819150" y="2135871"/>
            <a:ext cx="2000100" cy="661500"/>
          </a:xfrm>
          <a:prstGeom prst="rect">
            <a:avLst/>
          </a:prstGeom>
          <a:noFill/>
          <a:ln>
            <a:noFill/>
          </a:ln>
        </p:spPr>
        <p:txBody>
          <a:bodyPr anchorCtr="0" anchor="ctr" bIns="91425" lIns="91425" spcFirstLastPara="1" rIns="91425" wrap="square" tIns="91425">
            <a:noAutofit/>
          </a:bodyPr>
          <a:lstStyle/>
          <a:p>
            <a:pPr indent="0" lvl="0" marL="0" rtl="0" algn="l">
              <a:lnSpc>
                <a:spcPct val="200000"/>
              </a:lnSpc>
              <a:spcBef>
                <a:spcPts val="0"/>
              </a:spcBef>
              <a:spcAft>
                <a:spcPts val="0"/>
              </a:spcAft>
              <a:buNone/>
            </a:pPr>
            <a:r>
              <a:rPr b="1" lang="en"/>
              <a:t>AQPs from client</a:t>
            </a:r>
            <a:endParaRPr b="1"/>
          </a:p>
        </p:txBody>
      </p:sp>
      <p:sp>
        <p:nvSpPr>
          <p:cNvPr id="148" name="Google Shape;148;p15"/>
          <p:cNvSpPr txBox="1"/>
          <p:nvPr/>
        </p:nvSpPr>
        <p:spPr>
          <a:xfrm>
            <a:off x="6048525" y="1614288"/>
            <a:ext cx="3024300" cy="15240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a:t>Synthetic data to test vendor’s database engine on</a:t>
            </a:r>
            <a:endParaRPr b="1"/>
          </a:p>
        </p:txBody>
      </p:sp>
      <p:sp>
        <p:nvSpPr>
          <p:cNvPr id="149" name="Google Shape;149;p15"/>
          <p:cNvSpPr txBox="1"/>
          <p:nvPr/>
        </p:nvSpPr>
        <p:spPr>
          <a:xfrm>
            <a:off x="315500" y="3697925"/>
            <a:ext cx="8084400" cy="1095000"/>
          </a:xfrm>
          <a:prstGeom prst="rect">
            <a:avLst/>
          </a:prstGeom>
          <a:noFill/>
          <a:ln>
            <a:noFill/>
          </a:ln>
        </p:spPr>
        <p:txBody>
          <a:bodyPr anchorCtr="0" anchor="ctr" bIns="91425" lIns="91425" spcFirstLastPara="1" rIns="91425" wrap="square" tIns="91425">
            <a:noAutofit/>
          </a:bodyPr>
          <a:lstStyle/>
          <a:p>
            <a:pPr indent="0" lvl="0" marL="457200" rtl="0" algn="l">
              <a:lnSpc>
                <a:spcPct val="100000"/>
              </a:lnSpc>
              <a:spcBef>
                <a:spcPts val="0"/>
              </a:spcBef>
              <a:spcAft>
                <a:spcPts val="0"/>
              </a:spcAft>
              <a:buNone/>
            </a:pPr>
            <a:r>
              <a:rPr b="1" lang="en">
                <a:solidFill>
                  <a:schemeClr val="accent1"/>
                </a:solidFill>
              </a:rPr>
              <a:t>HYDRA works well only on AQPs similar to the ones in the input. </a:t>
            </a:r>
            <a:endParaRPr b="1">
              <a:solidFill>
                <a:schemeClr val="accent1"/>
              </a:solidFill>
            </a:endParaRPr>
          </a:p>
          <a:p>
            <a:pPr indent="0" lvl="0" marL="457200" rtl="0" algn="l">
              <a:lnSpc>
                <a:spcPct val="100000"/>
              </a:lnSpc>
              <a:spcBef>
                <a:spcPts val="0"/>
              </a:spcBef>
              <a:spcAft>
                <a:spcPts val="0"/>
              </a:spcAft>
              <a:buNone/>
            </a:pPr>
            <a:r>
              <a:t/>
            </a:r>
            <a:endParaRPr b="1" i="1">
              <a:solidFill>
                <a:schemeClr val="accent1"/>
              </a:solidFill>
            </a:endParaRPr>
          </a:p>
          <a:p>
            <a:pPr indent="0" lvl="0" marL="457200" rtl="0" algn="l">
              <a:lnSpc>
                <a:spcPct val="100000"/>
              </a:lnSpc>
              <a:spcBef>
                <a:spcPts val="0"/>
              </a:spcBef>
              <a:spcAft>
                <a:spcPts val="0"/>
              </a:spcAft>
              <a:buNone/>
            </a:pPr>
            <a:r>
              <a:t/>
            </a:r>
            <a:endParaRPr b="1" i="1">
              <a:solidFill>
                <a:schemeClr val="accent1"/>
              </a:solidFill>
            </a:endParaRPr>
          </a:p>
        </p:txBody>
      </p:sp>
      <p:sp>
        <p:nvSpPr>
          <p:cNvPr id="150" name="Google Shape;150;p15"/>
          <p:cNvSpPr/>
          <p:nvPr/>
        </p:nvSpPr>
        <p:spPr>
          <a:xfrm>
            <a:off x="5405850" y="2233475"/>
            <a:ext cx="749700" cy="285600"/>
          </a:xfrm>
          <a:prstGeom prst="rightArrow">
            <a:avLst>
              <a:gd fmla="val 50000" name="adj1"/>
              <a:gd fmla="val 50000" name="adj2"/>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5"/>
          <p:cNvSpPr/>
          <p:nvPr/>
        </p:nvSpPr>
        <p:spPr>
          <a:xfrm>
            <a:off x="2727450" y="2233500"/>
            <a:ext cx="749700" cy="285600"/>
          </a:xfrm>
          <a:prstGeom prst="rightArrow">
            <a:avLst>
              <a:gd fmla="val 50000" name="adj1"/>
              <a:gd fmla="val 50000" name="adj2"/>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7" name="Shape 417"/>
        <p:cNvGrpSpPr/>
        <p:nvPr/>
      </p:nvGrpSpPr>
      <p:grpSpPr>
        <a:xfrm>
          <a:off x="0" y="0"/>
          <a:ext cx="0" cy="0"/>
          <a:chOff x="0" y="0"/>
          <a:chExt cx="0" cy="0"/>
        </a:xfrm>
      </p:grpSpPr>
      <p:sp>
        <p:nvSpPr>
          <p:cNvPr id="418" name="Google Shape;418;p42"/>
          <p:cNvSpPr txBox="1"/>
          <p:nvPr>
            <p:ph type="title"/>
          </p:nvPr>
        </p:nvSpPr>
        <p:spPr>
          <a:xfrm>
            <a:off x="339375" y="363250"/>
            <a:ext cx="8222100" cy="767700"/>
          </a:xfrm>
          <a:prstGeom prst="rect">
            <a:avLst/>
          </a:prstGeom>
        </p:spPr>
        <p:txBody>
          <a:bodyPr anchorCtr="0" anchor="t" bIns="91425" lIns="91425" spcFirstLastPara="1" rIns="91425" wrap="square" tIns="91425">
            <a:noAutofit/>
          </a:bodyPr>
          <a:lstStyle/>
          <a:p>
            <a:pPr indent="0" lvl="0" marL="457200" rtl="0" algn="ctr">
              <a:spcBef>
                <a:spcPts val="0"/>
              </a:spcBef>
              <a:spcAft>
                <a:spcPts val="0"/>
              </a:spcAft>
              <a:buNone/>
            </a:pPr>
            <a:r>
              <a:rPr lang="en"/>
              <a:t>Handling Inter-Region Data Distribution</a:t>
            </a:r>
            <a:endParaRPr/>
          </a:p>
        </p:txBody>
      </p:sp>
      <p:pic>
        <p:nvPicPr>
          <p:cNvPr id="419" name="Google Shape;419;p42"/>
          <p:cNvPicPr preferRelativeResize="0"/>
          <p:nvPr/>
        </p:nvPicPr>
        <p:blipFill>
          <a:blip r:embed="rId3">
            <a:alphaModFix/>
          </a:blip>
          <a:stretch>
            <a:fillRect/>
          </a:stretch>
        </p:blipFill>
        <p:spPr>
          <a:xfrm>
            <a:off x="386125" y="1130938"/>
            <a:ext cx="2266950" cy="2133600"/>
          </a:xfrm>
          <a:prstGeom prst="rect">
            <a:avLst/>
          </a:prstGeom>
          <a:noFill/>
          <a:ln>
            <a:noFill/>
          </a:ln>
        </p:spPr>
      </p:pic>
      <p:sp>
        <p:nvSpPr>
          <p:cNvPr id="420" name="Google Shape;420;p42"/>
          <p:cNvSpPr/>
          <p:nvPr/>
        </p:nvSpPr>
        <p:spPr>
          <a:xfrm>
            <a:off x="2846750" y="1794875"/>
            <a:ext cx="478500" cy="174000"/>
          </a:xfrm>
          <a:prstGeom prst="rightArrow">
            <a:avLst>
              <a:gd fmla="val 50000" name="adj1"/>
              <a:gd fmla="val 50000" name="adj2"/>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42"/>
          <p:cNvSpPr/>
          <p:nvPr/>
        </p:nvSpPr>
        <p:spPr>
          <a:xfrm>
            <a:off x="1447900" y="3414563"/>
            <a:ext cx="143400" cy="370800"/>
          </a:xfrm>
          <a:prstGeom prst="downArrow">
            <a:avLst>
              <a:gd fmla="val 50000" name="adj1"/>
              <a:gd fmla="val 50000" name="adj2"/>
            </a:avLst>
          </a:prstGeom>
          <a:solidFill>
            <a:srgbClr val="B6D7A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42"/>
          <p:cNvSpPr txBox="1"/>
          <p:nvPr/>
        </p:nvSpPr>
        <p:spPr>
          <a:xfrm>
            <a:off x="3297838" y="1480025"/>
            <a:ext cx="1534200" cy="803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t>q(x):query corresponding to region x</a:t>
            </a:r>
            <a:endParaRPr b="1"/>
          </a:p>
        </p:txBody>
      </p:sp>
      <p:sp>
        <p:nvSpPr>
          <p:cNvPr id="423" name="Google Shape;423;p42"/>
          <p:cNvSpPr/>
          <p:nvPr/>
        </p:nvSpPr>
        <p:spPr>
          <a:xfrm>
            <a:off x="4881088" y="1794875"/>
            <a:ext cx="478500" cy="174000"/>
          </a:xfrm>
          <a:prstGeom prst="rightArrow">
            <a:avLst>
              <a:gd fmla="val 50000" name="adj1"/>
              <a:gd fmla="val 50000" name="adj2"/>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42"/>
          <p:cNvSpPr/>
          <p:nvPr/>
        </p:nvSpPr>
        <p:spPr>
          <a:xfrm>
            <a:off x="6638875" y="1794875"/>
            <a:ext cx="478500" cy="174000"/>
          </a:xfrm>
          <a:prstGeom prst="rightArrow">
            <a:avLst>
              <a:gd fmla="val 50000" name="adj1"/>
              <a:gd fmla="val 50000" name="adj2"/>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25" name="Google Shape;425;p42"/>
          <p:cNvPicPr preferRelativeResize="0"/>
          <p:nvPr/>
        </p:nvPicPr>
        <p:blipFill>
          <a:blip r:embed="rId4">
            <a:alphaModFix/>
          </a:blip>
          <a:stretch>
            <a:fillRect/>
          </a:stretch>
        </p:blipFill>
        <p:spPr>
          <a:xfrm>
            <a:off x="2948050" y="3591813"/>
            <a:ext cx="5909299" cy="378375"/>
          </a:xfrm>
          <a:prstGeom prst="rect">
            <a:avLst/>
          </a:prstGeom>
          <a:noFill/>
          <a:ln>
            <a:noFill/>
          </a:ln>
        </p:spPr>
      </p:pic>
      <p:pic>
        <p:nvPicPr>
          <p:cNvPr id="426" name="Google Shape;426;p42"/>
          <p:cNvPicPr preferRelativeResize="0"/>
          <p:nvPr/>
        </p:nvPicPr>
        <p:blipFill>
          <a:blip r:embed="rId5">
            <a:alphaModFix/>
          </a:blip>
          <a:stretch>
            <a:fillRect/>
          </a:stretch>
        </p:blipFill>
        <p:spPr>
          <a:xfrm>
            <a:off x="7187950" y="1719950"/>
            <a:ext cx="1669400" cy="323850"/>
          </a:xfrm>
          <a:prstGeom prst="rect">
            <a:avLst/>
          </a:prstGeom>
          <a:noFill/>
          <a:ln>
            <a:noFill/>
          </a:ln>
        </p:spPr>
      </p:pic>
      <p:pic>
        <p:nvPicPr>
          <p:cNvPr id="427" name="Google Shape;427;p42"/>
          <p:cNvPicPr preferRelativeResize="0"/>
          <p:nvPr/>
        </p:nvPicPr>
        <p:blipFill>
          <a:blip r:embed="rId6">
            <a:alphaModFix/>
          </a:blip>
          <a:stretch>
            <a:fillRect/>
          </a:stretch>
        </p:blipFill>
        <p:spPr>
          <a:xfrm>
            <a:off x="386125" y="3935400"/>
            <a:ext cx="1968175" cy="361950"/>
          </a:xfrm>
          <a:prstGeom prst="rect">
            <a:avLst/>
          </a:prstGeom>
          <a:noFill/>
          <a:ln>
            <a:noFill/>
          </a:ln>
        </p:spPr>
      </p:pic>
      <p:sp>
        <p:nvSpPr>
          <p:cNvPr id="428" name="Google Shape;428;p42"/>
          <p:cNvSpPr/>
          <p:nvPr/>
        </p:nvSpPr>
        <p:spPr>
          <a:xfrm>
            <a:off x="2547938" y="4029375"/>
            <a:ext cx="298800" cy="174000"/>
          </a:xfrm>
          <a:prstGeom prst="rightArrow">
            <a:avLst>
              <a:gd fmla="val 50000" name="adj1"/>
              <a:gd fmla="val 50000" name="adj2"/>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42"/>
          <p:cNvSpPr/>
          <p:nvPr/>
        </p:nvSpPr>
        <p:spPr>
          <a:xfrm>
            <a:off x="7760550" y="2385374"/>
            <a:ext cx="143400" cy="767700"/>
          </a:xfrm>
          <a:prstGeom prst="downArrow">
            <a:avLst>
              <a:gd fmla="val 50000" name="adj1"/>
              <a:gd fmla="val 50000" name="adj2"/>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42"/>
          <p:cNvSpPr txBox="1"/>
          <p:nvPr/>
        </p:nvSpPr>
        <p:spPr>
          <a:xfrm>
            <a:off x="4976550" y="4107825"/>
            <a:ext cx="2045400" cy="32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i="1" lang="en"/>
              <a:t>Objective function</a:t>
            </a:r>
            <a:endParaRPr b="1" i="1"/>
          </a:p>
        </p:txBody>
      </p:sp>
      <p:sp>
        <p:nvSpPr>
          <p:cNvPr id="431" name="Google Shape;431;p42"/>
          <p:cNvSpPr txBox="1"/>
          <p:nvPr/>
        </p:nvSpPr>
        <p:spPr>
          <a:xfrm>
            <a:off x="5359588" y="1340825"/>
            <a:ext cx="1300800" cy="1082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t>Cardinality Estimation Model</a:t>
            </a:r>
            <a:endParaRPr b="1"/>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5" name="Shape 435"/>
        <p:cNvGrpSpPr/>
        <p:nvPr/>
      </p:nvGrpSpPr>
      <p:grpSpPr>
        <a:xfrm>
          <a:off x="0" y="0"/>
          <a:ext cx="0" cy="0"/>
          <a:chOff x="0" y="0"/>
          <a:chExt cx="0" cy="0"/>
        </a:xfrm>
      </p:grpSpPr>
      <p:pic>
        <p:nvPicPr>
          <p:cNvPr id="436" name="Google Shape;436;p43"/>
          <p:cNvPicPr preferRelativeResize="0"/>
          <p:nvPr/>
        </p:nvPicPr>
        <p:blipFill>
          <a:blip r:embed="rId3">
            <a:alphaModFix/>
          </a:blip>
          <a:stretch>
            <a:fillRect/>
          </a:stretch>
        </p:blipFill>
        <p:spPr>
          <a:xfrm>
            <a:off x="441475" y="236725"/>
            <a:ext cx="7880367" cy="4838699"/>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0" name="Shape 440"/>
        <p:cNvGrpSpPr/>
        <p:nvPr/>
      </p:nvGrpSpPr>
      <p:grpSpPr>
        <a:xfrm>
          <a:off x="0" y="0"/>
          <a:ext cx="0" cy="0"/>
          <a:chOff x="0" y="0"/>
          <a:chExt cx="0" cy="0"/>
        </a:xfrm>
      </p:grpSpPr>
      <p:sp>
        <p:nvSpPr>
          <p:cNvPr id="441" name="Google Shape;441;p44"/>
          <p:cNvSpPr txBox="1"/>
          <p:nvPr>
            <p:ph type="title"/>
          </p:nvPr>
        </p:nvSpPr>
        <p:spPr>
          <a:xfrm>
            <a:off x="819150" y="267400"/>
            <a:ext cx="7505700" cy="744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Smart -</a:t>
            </a:r>
            <a:r>
              <a:rPr lang="en"/>
              <a:t> HYDRA Architecture </a:t>
            </a:r>
            <a:endParaRPr/>
          </a:p>
        </p:txBody>
      </p:sp>
      <p:pic>
        <p:nvPicPr>
          <p:cNvPr id="442" name="Google Shape;442;p44"/>
          <p:cNvPicPr preferRelativeResize="0"/>
          <p:nvPr/>
        </p:nvPicPr>
        <p:blipFill>
          <a:blip r:embed="rId3">
            <a:alphaModFix/>
          </a:blip>
          <a:stretch>
            <a:fillRect/>
          </a:stretch>
        </p:blipFill>
        <p:spPr>
          <a:xfrm>
            <a:off x="530063" y="935500"/>
            <a:ext cx="8083881" cy="3826999"/>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6" name="Shape 446"/>
        <p:cNvGrpSpPr/>
        <p:nvPr/>
      </p:nvGrpSpPr>
      <p:grpSpPr>
        <a:xfrm>
          <a:off x="0" y="0"/>
          <a:ext cx="0" cy="0"/>
          <a:chOff x="0" y="0"/>
          <a:chExt cx="0" cy="0"/>
        </a:xfrm>
      </p:grpSpPr>
      <p:sp>
        <p:nvSpPr>
          <p:cNvPr id="447" name="Google Shape;447;p45"/>
          <p:cNvSpPr txBox="1"/>
          <p:nvPr>
            <p:ph type="title"/>
          </p:nvPr>
        </p:nvSpPr>
        <p:spPr>
          <a:xfrm>
            <a:off x="460950" y="2187900"/>
            <a:ext cx="8222100" cy="76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Phase 3:</a:t>
            </a:r>
            <a:endParaRPr/>
          </a:p>
          <a:p>
            <a:pPr indent="0" lvl="0" marL="0" rtl="0" algn="ctr">
              <a:spcBef>
                <a:spcPts val="0"/>
              </a:spcBef>
              <a:spcAft>
                <a:spcPts val="0"/>
              </a:spcAft>
              <a:buNone/>
            </a:pPr>
            <a:r>
              <a:rPr lang="en"/>
              <a:t>Handling Intra-Region Data Distribution</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1" name="Shape 451"/>
        <p:cNvGrpSpPr/>
        <p:nvPr/>
      </p:nvGrpSpPr>
      <p:grpSpPr>
        <a:xfrm>
          <a:off x="0" y="0"/>
          <a:ext cx="0" cy="0"/>
          <a:chOff x="0" y="0"/>
          <a:chExt cx="0" cy="0"/>
        </a:xfrm>
      </p:grpSpPr>
      <p:sp>
        <p:nvSpPr>
          <p:cNvPr id="452" name="Google Shape;452;p46"/>
          <p:cNvSpPr txBox="1"/>
          <p:nvPr>
            <p:ph type="title"/>
          </p:nvPr>
        </p:nvSpPr>
        <p:spPr>
          <a:xfrm>
            <a:off x="183900" y="200375"/>
            <a:ext cx="8669700" cy="767700"/>
          </a:xfrm>
          <a:prstGeom prst="rect">
            <a:avLst/>
          </a:prstGeom>
        </p:spPr>
        <p:txBody>
          <a:bodyPr anchorCtr="0" anchor="ctr" bIns="91425" lIns="91425" spcFirstLastPara="1" rIns="91425" wrap="square" tIns="91425">
            <a:noAutofit/>
          </a:bodyPr>
          <a:lstStyle/>
          <a:p>
            <a:pPr indent="0" lvl="0" marL="457200" rtl="0" algn="ctr">
              <a:spcBef>
                <a:spcPts val="0"/>
              </a:spcBef>
              <a:spcAft>
                <a:spcPts val="0"/>
              </a:spcAft>
              <a:buNone/>
            </a:pPr>
            <a:r>
              <a:rPr lang="en"/>
              <a:t>Summary Generation</a:t>
            </a:r>
            <a:endParaRPr/>
          </a:p>
        </p:txBody>
      </p:sp>
      <p:sp>
        <p:nvSpPr>
          <p:cNvPr id="453" name="Google Shape;453;p46"/>
          <p:cNvSpPr txBox="1"/>
          <p:nvPr/>
        </p:nvSpPr>
        <p:spPr>
          <a:xfrm>
            <a:off x="533400" y="1349125"/>
            <a:ext cx="8091300" cy="3336600"/>
          </a:xfrm>
          <a:prstGeom prst="rect">
            <a:avLst/>
          </a:prstGeom>
          <a:noFill/>
          <a:ln>
            <a:noFill/>
          </a:ln>
        </p:spPr>
        <p:txBody>
          <a:bodyPr anchorCtr="0" anchor="t" bIns="91425" lIns="91425" spcFirstLastPara="1" rIns="91425" wrap="square" tIns="91425">
            <a:noAutofit/>
          </a:bodyPr>
          <a:lstStyle/>
          <a:p>
            <a:pPr indent="-330200" lvl="0" marL="457200" rtl="0" algn="l">
              <a:lnSpc>
                <a:spcPct val="115000"/>
              </a:lnSpc>
              <a:spcBef>
                <a:spcPts val="0"/>
              </a:spcBef>
              <a:spcAft>
                <a:spcPts val="0"/>
              </a:spcAft>
              <a:buSzPts val="1600"/>
              <a:buChar char="➢"/>
            </a:pPr>
            <a:r>
              <a:rPr lang="en" sz="1600"/>
              <a:t>For each in</a:t>
            </a:r>
            <a:r>
              <a:rPr lang="en" sz="1600"/>
              <a:t>terval for an attribute X in each region, we will first fit an invertible function 𝐹 to the Cumulative Density Function (CDF) we get from our model.</a:t>
            </a:r>
            <a:endParaRPr sz="1600"/>
          </a:p>
          <a:p>
            <a:pPr indent="0" lvl="0" marL="457200" rtl="0" algn="l">
              <a:lnSpc>
                <a:spcPct val="115000"/>
              </a:lnSpc>
              <a:spcBef>
                <a:spcPts val="0"/>
              </a:spcBef>
              <a:spcAft>
                <a:spcPts val="0"/>
              </a:spcAft>
              <a:buNone/>
            </a:pPr>
            <a:r>
              <a:t/>
            </a:r>
            <a:endParaRPr sz="1600"/>
          </a:p>
          <a:p>
            <a:pPr indent="-330200" lvl="0" marL="457200" rtl="0" algn="l">
              <a:lnSpc>
                <a:spcPct val="115000"/>
              </a:lnSpc>
              <a:spcBef>
                <a:spcPts val="0"/>
              </a:spcBef>
              <a:spcAft>
                <a:spcPts val="0"/>
              </a:spcAft>
              <a:buSzPts val="1600"/>
              <a:buChar char="➢"/>
            </a:pPr>
            <a:r>
              <a:rPr lang="en" sz="1600"/>
              <a:t>We store the sets of inverse functions 𝐹 ⁻¹ (one for each attribute) corresponding to each region along with the database summary.</a:t>
            </a:r>
            <a:endParaRPr sz="1600"/>
          </a:p>
          <a:p>
            <a:pPr indent="0" lvl="0" marL="457200" rtl="0" algn="l">
              <a:lnSpc>
                <a:spcPct val="115000"/>
              </a:lnSpc>
              <a:spcBef>
                <a:spcPts val="0"/>
              </a:spcBef>
              <a:spcAft>
                <a:spcPts val="0"/>
              </a:spcAft>
              <a:buNone/>
            </a:pPr>
            <a:r>
              <a:t/>
            </a:r>
            <a:endParaRPr sz="1600"/>
          </a:p>
          <a:p>
            <a:pPr indent="-330200" lvl="0" marL="457200" rtl="0" algn="l">
              <a:lnSpc>
                <a:spcPct val="115000"/>
              </a:lnSpc>
              <a:spcBef>
                <a:spcPts val="0"/>
              </a:spcBef>
              <a:spcAft>
                <a:spcPts val="0"/>
              </a:spcAft>
              <a:buSzPts val="1600"/>
              <a:buChar char="➢"/>
            </a:pPr>
            <a:r>
              <a:rPr lang="en" sz="1600"/>
              <a:t>We remain in the </a:t>
            </a:r>
            <a:r>
              <a:rPr b="1" i="1" lang="en" sz="1600"/>
              <a:t>dataless world</a:t>
            </a:r>
            <a:r>
              <a:rPr lang="en" sz="1600"/>
              <a:t>.</a:t>
            </a:r>
            <a:endParaRPr sz="1600"/>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Clr>
                <a:srgbClr val="000000"/>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7" name="Shape 457"/>
        <p:cNvGrpSpPr/>
        <p:nvPr/>
      </p:nvGrpSpPr>
      <p:grpSpPr>
        <a:xfrm>
          <a:off x="0" y="0"/>
          <a:ext cx="0" cy="0"/>
          <a:chOff x="0" y="0"/>
          <a:chExt cx="0" cy="0"/>
        </a:xfrm>
      </p:grpSpPr>
      <p:sp>
        <p:nvSpPr>
          <p:cNvPr id="458" name="Google Shape;458;p47"/>
          <p:cNvSpPr txBox="1"/>
          <p:nvPr>
            <p:ph type="title"/>
          </p:nvPr>
        </p:nvSpPr>
        <p:spPr>
          <a:xfrm>
            <a:off x="207975" y="212425"/>
            <a:ext cx="8222100" cy="767700"/>
          </a:xfrm>
          <a:prstGeom prst="rect">
            <a:avLst/>
          </a:prstGeom>
        </p:spPr>
        <p:txBody>
          <a:bodyPr anchorCtr="0" anchor="ctr" bIns="91425" lIns="91425" spcFirstLastPara="1" rIns="91425" wrap="square" tIns="91425">
            <a:noAutofit/>
          </a:bodyPr>
          <a:lstStyle/>
          <a:p>
            <a:pPr indent="0" lvl="0" marL="457200" rtl="0" algn="ctr">
              <a:spcBef>
                <a:spcPts val="0"/>
              </a:spcBef>
              <a:spcAft>
                <a:spcPts val="0"/>
              </a:spcAft>
              <a:buNone/>
            </a:pPr>
            <a:r>
              <a:rPr lang="en"/>
              <a:t>Tuple Generation</a:t>
            </a:r>
            <a:endParaRPr/>
          </a:p>
        </p:txBody>
      </p:sp>
      <p:sp>
        <p:nvSpPr>
          <p:cNvPr id="459" name="Google Shape;459;p47"/>
          <p:cNvSpPr txBox="1"/>
          <p:nvPr/>
        </p:nvSpPr>
        <p:spPr>
          <a:xfrm>
            <a:off x="533400" y="1349125"/>
            <a:ext cx="8091300" cy="3336600"/>
          </a:xfrm>
          <a:prstGeom prst="rect">
            <a:avLst/>
          </a:prstGeom>
          <a:noFill/>
          <a:ln>
            <a:noFill/>
          </a:ln>
        </p:spPr>
        <p:txBody>
          <a:bodyPr anchorCtr="0" anchor="t" bIns="91425" lIns="91425" spcFirstLastPara="1" rIns="91425" wrap="square" tIns="91425">
            <a:noAutofit/>
          </a:bodyPr>
          <a:lstStyle/>
          <a:p>
            <a:pPr indent="-317500" lvl="0" marL="457200" rtl="0" algn="l">
              <a:lnSpc>
                <a:spcPct val="200000"/>
              </a:lnSpc>
              <a:spcBef>
                <a:spcPts val="0"/>
              </a:spcBef>
              <a:spcAft>
                <a:spcPts val="0"/>
              </a:spcAft>
              <a:buSzPts val="1400"/>
              <a:buChar char="➢"/>
            </a:pPr>
            <a:r>
              <a:rPr lang="en"/>
              <a:t>Say there exists an x-dimensional region for which we have to generate k tuples. </a:t>
            </a:r>
            <a:endParaRPr/>
          </a:p>
          <a:p>
            <a:pPr indent="-317500" lvl="0" marL="457200" rtl="0" algn="l">
              <a:lnSpc>
                <a:spcPct val="200000"/>
              </a:lnSpc>
              <a:spcBef>
                <a:spcPts val="0"/>
              </a:spcBef>
              <a:spcAft>
                <a:spcPts val="0"/>
              </a:spcAft>
              <a:buSzPts val="1400"/>
              <a:buChar char="➢"/>
            </a:pPr>
            <a:r>
              <a:rPr lang="en"/>
              <a:t>Now, we will generate k random sample points from a uniform [0,1] - x dimensional distribution.</a:t>
            </a:r>
            <a:endParaRPr/>
          </a:p>
          <a:p>
            <a:pPr indent="-317500" lvl="0" marL="457200" rtl="0" algn="l">
              <a:lnSpc>
                <a:spcPct val="200000"/>
              </a:lnSpc>
              <a:spcBef>
                <a:spcPts val="0"/>
              </a:spcBef>
              <a:spcAft>
                <a:spcPts val="0"/>
              </a:spcAft>
              <a:buSzPts val="1400"/>
              <a:buChar char="➢"/>
            </a:pPr>
            <a:r>
              <a:rPr lang="en"/>
              <a:t>For each sample point (u₁, u₂, ..., uₓ), we compute the following tuple ((</a:t>
            </a:r>
            <a:r>
              <a:rPr lang="en"/>
              <a:t>𝐹 ⁻¹ </a:t>
            </a:r>
            <a:r>
              <a:rPr lang="en"/>
              <a:t>(</a:t>
            </a:r>
            <a:r>
              <a:rPr lang="en"/>
              <a:t>u₁</a:t>
            </a:r>
            <a:r>
              <a:rPr lang="en"/>
              <a:t>), </a:t>
            </a:r>
            <a:r>
              <a:rPr lang="en"/>
              <a:t>𝐹 ⁻¹ </a:t>
            </a:r>
            <a:r>
              <a:rPr lang="en"/>
              <a:t>(</a:t>
            </a:r>
            <a:r>
              <a:rPr lang="en"/>
              <a:t>u₂</a:t>
            </a:r>
            <a:r>
              <a:rPr lang="en"/>
              <a:t>), …., </a:t>
            </a:r>
            <a:r>
              <a:rPr lang="en"/>
              <a:t>𝐹 ⁻¹ </a:t>
            </a:r>
            <a:r>
              <a:rPr lang="en"/>
              <a:t>(</a:t>
            </a:r>
            <a:r>
              <a:rPr lang="en"/>
              <a:t>uₓ</a:t>
            </a:r>
            <a:r>
              <a:rPr lang="en"/>
              <a:t>)).</a:t>
            </a:r>
            <a:endParaRPr/>
          </a:p>
          <a:p>
            <a:pPr indent="0" lvl="0" marL="457200" rtl="0" algn="l">
              <a:lnSpc>
                <a:spcPct val="200000"/>
              </a:lnSpc>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3" name="Shape 463"/>
        <p:cNvGrpSpPr/>
        <p:nvPr/>
      </p:nvGrpSpPr>
      <p:grpSpPr>
        <a:xfrm>
          <a:off x="0" y="0"/>
          <a:ext cx="0" cy="0"/>
          <a:chOff x="0" y="0"/>
          <a:chExt cx="0" cy="0"/>
        </a:xfrm>
      </p:grpSpPr>
      <p:pic>
        <p:nvPicPr>
          <p:cNvPr id="464" name="Google Shape;464;p48"/>
          <p:cNvPicPr preferRelativeResize="0"/>
          <p:nvPr/>
        </p:nvPicPr>
        <p:blipFill>
          <a:blip r:embed="rId3">
            <a:alphaModFix/>
          </a:blip>
          <a:stretch>
            <a:fillRect/>
          </a:stretch>
        </p:blipFill>
        <p:spPr>
          <a:xfrm>
            <a:off x="3474225" y="1451025"/>
            <a:ext cx="3238301" cy="3238301"/>
          </a:xfrm>
          <a:prstGeom prst="rect">
            <a:avLst/>
          </a:prstGeom>
          <a:noFill/>
          <a:ln>
            <a:noFill/>
          </a:ln>
        </p:spPr>
      </p:pic>
      <p:pic>
        <p:nvPicPr>
          <p:cNvPr id="465" name="Google Shape;465;p48"/>
          <p:cNvPicPr preferRelativeResize="0"/>
          <p:nvPr/>
        </p:nvPicPr>
        <p:blipFill>
          <a:blip r:embed="rId4">
            <a:alphaModFix/>
          </a:blip>
          <a:stretch>
            <a:fillRect/>
          </a:stretch>
        </p:blipFill>
        <p:spPr>
          <a:xfrm>
            <a:off x="2431450" y="1645626"/>
            <a:ext cx="1782600" cy="2977399"/>
          </a:xfrm>
          <a:prstGeom prst="rect">
            <a:avLst/>
          </a:prstGeom>
          <a:noFill/>
          <a:ln>
            <a:noFill/>
          </a:ln>
        </p:spPr>
      </p:pic>
      <p:pic>
        <p:nvPicPr>
          <p:cNvPr id="466" name="Google Shape;466;p48"/>
          <p:cNvPicPr preferRelativeResize="0"/>
          <p:nvPr/>
        </p:nvPicPr>
        <p:blipFill>
          <a:blip r:embed="rId5">
            <a:alphaModFix/>
          </a:blip>
          <a:stretch>
            <a:fillRect/>
          </a:stretch>
        </p:blipFill>
        <p:spPr>
          <a:xfrm>
            <a:off x="3089016" y="1517325"/>
            <a:ext cx="467468" cy="371101"/>
          </a:xfrm>
          <a:prstGeom prst="rect">
            <a:avLst/>
          </a:prstGeom>
          <a:noFill/>
          <a:ln>
            <a:noFill/>
          </a:ln>
        </p:spPr>
      </p:pic>
      <p:pic>
        <p:nvPicPr>
          <p:cNvPr id="467" name="Google Shape;467;p48"/>
          <p:cNvPicPr preferRelativeResize="0"/>
          <p:nvPr/>
        </p:nvPicPr>
        <p:blipFill>
          <a:blip r:embed="rId6">
            <a:alphaModFix/>
          </a:blip>
          <a:stretch>
            <a:fillRect/>
          </a:stretch>
        </p:blipFill>
        <p:spPr>
          <a:xfrm>
            <a:off x="3209739" y="1645624"/>
            <a:ext cx="646800" cy="371099"/>
          </a:xfrm>
          <a:prstGeom prst="rect">
            <a:avLst/>
          </a:prstGeom>
          <a:noFill/>
          <a:ln>
            <a:noFill/>
          </a:ln>
        </p:spPr>
      </p:pic>
      <p:pic>
        <p:nvPicPr>
          <p:cNvPr id="468" name="Google Shape;468;p48"/>
          <p:cNvPicPr preferRelativeResize="0"/>
          <p:nvPr/>
        </p:nvPicPr>
        <p:blipFill>
          <a:blip r:embed="rId7">
            <a:alphaModFix/>
          </a:blip>
          <a:stretch>
            <a:fillRect/>
          </a:stretch>
        </p:blipFill>
        <p:spPr>
          <a:xfrm>
            <a:off x="3556481" y="1957423"/>
            <a:ext cx="396029" cy="269549"/>
          </a:xfrm>
          <a:prstGeom prst="rect">
            <a:avLst/>
          </a:prstGeom>
          <a:noFill/>
          <a:ln>
            <a:noFill/>
          </a:ln>
        </p:spPr>
      </p:pic>
      <p:pic>
        <p:nvPicPr>
          <p:cNvPr id="469" name="Google Shape;469;p48"/>
          <p:cNvPicPr preferRelativeResize="0"/>
          <p:nvPr/>
        </p:nvPicPr>
        <p:blipFill>
          <a:blip r:embed="rId5">
            <a:alphaModFix/>
          </a:blip>
          <a:stretch>
            <a:fillRect/>
          </a:stretch>
        </p:blipFill>
        <p:spPr>
          <a:xfrm>
            <a:off x="4571991" y="1645625"/>
            <a:ext cx="646804" cy="513483"/>
          </a:xfrm>
          <a:prstGeom prst="rect">
            <a:avLst/>
          </a:prstGeom>
          <a:noFill/>
          <a:ln>
            <a:noFill/>
          </a:ln>
        </p:spPr>
      </p:pic>
      <p:pic>
        <p:nvPicPr>
          <p:cNvPr id="470" name="Google Shape;470;p48"/>
          <p:cNvPicPr preferRelativeResize="0"/>
          <p:nvPr/>
        </p:nvPicPr>
        <p:blipFill>
          <a:blip r:embed="rId6">
            <a:alphaModFix/>
          </a:blip>
          <a:stretch>
            <a:fillRect/>
          </a:stretch>
        </p:blipFill>
        <p:spPr>
          <a:xfrm>
            <a:off x="4571989" y="2226974"/>
            <a:ext cx="646800" cy="371099"/>
          </a:xfrm>
          <a:prstGeom prst="rect">
            <a:avLst/>
          </a:prstGeom>
          <a:noFill/>
          <a:ln>
            <a:noFill/>
          </a:ln>
        </p:spPr>
      </p:pic>
      <p:pic>
        <p:nvPicPr>
          <p:cNvPr id="471" name="Google Shape;471;p48"/>
          <p:cNvPicPr preferRelativeResize="0"/>
          <p:nvPr/>
        </p:nvPicPr>
        <p:blipFill>
          <a:blip r:embed="rId7">
            <a:alphaModFix/>
          </a:blip>
          <a:stretch>
            <a:fillRect/>
          </a:stretch>
        </p:blipFill>
        <p:spPr>
          <a:xfrm>
            <a:off x="4955381" y="2564623"/>
            <a:ext cx="396029" cy="269549"/>
          </a:xfrm>
          <a:prstGeom prst="rect">
            <a:avLst/>
          </a:prstGeom>
          <a:noFill/>
          <a:ln>
            <a:noFill/>
          </a:ln>
        </p:spPr>
      </p:pic>
      <p:sp>
        <p:nvSpPr>
          <p:cNvPr id="472" name="Google Shape;472;p48"/>
          <p:cNvSpPr txBox="1"/>
          <p:nvPr/>
        </p:nvSpPr>
        <p:spPr>
          <a:xfrm>
            <a:off x="2939138" y="-605950"/>
            <a:ext cx="3000000" cy="3000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chemeClr val="dk2"/>
                </a:solidFill>
              </a:rPr>
              <a:t>Thank You</a:t>
            </a:r>
            <a:endParaRPr>
              <a:solidFill>
                <a:schemeClr val="dk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 name="Shape 155"/>
        <p:cNvGrpSpPr/>
        <p:nvPr/>
      </p:nvGrpSpPr>
      <p:grpSpPr>
        <a:xfrm>
          <a:off x="0" y="0"/>
          <a:ext cx="0" cy="0"/>
          <a:chOff x="0" y="0"/>
          <a:chExt cx="0" cy="0"/>
        </a:xfrm>
      </p:grpSpPr>
      <p:sp>
        <p:nvSpPr>
          <p:cNvPr id="156" name="Google Shape;156;p16"/>
          <p:cNvSpPr txBox="1"/>
          <p:nvPr>
            <p:ph type="title"/>
          </p:nvPr>
        </p:nvSpPr>
        <p:spPr>
          <a:xfrm>
            <a:off x="819150" y="393175"/>
            <a:ext cx="7505700" cy="661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Introduction</a:t>
            </a:r>
            <a:endParaRPr/>
          </a:p>
        </p:txBody>
      </p:sp>
      <p:pic>
        <p:nvPicPr>
          <p:cNvPr id="157" name="Google Shape;157;p16"/>
          <p:cNvPicPr preferRelativeResize="0"/>
          <p:nvPr/>
        </p:nvPicPr>
        <p:blipFill>
          <a:blip r:embed="rId3">
            <a:alphaModFix/>
          </a:blip>
          <a:stretch>
            <a:fillRect/>
          </a:stretch>
        </p:blipFill>
        <p:spPr>
          <a:xfrm>
            <a:off x="3535800" y="1030437"/>
            <a:ext cx="1643800" cy="2691721"/>
          </a:xfrm>
          <a:prstGeom prst="rect">
            <a:avLst/>
          </a:prstGeom>
          <a:noFill/>
          <a:ln>
            <a:noFill/>
          </a:ln>
        </p:spPr>
      </p:pic>
      <p:sp>
        <p:nvSpPr>
          <p:cNvPr id="158" name="Google Shape;158;p16"/>
          <p:cNvSpPr txBox="1"/>
          <p:nvPr/>
        </p:nvSpPr>
        <p:spPr>
          <a:xfrm>
            <a:off x="819150" y="2135871"/>
            <a:ext cx="2000100" cy="661500"/>
          </a:xfrm>
          <a:prstGeom prst="rect">
            <a:avLst/>
          </a:prstGeom>
          <a:noFill/>
          <a:ln>
            <a:noFill/>
          </a:ln>
        </p:spPr>
        <p:txBody>
          <a:bodyPr anchorCtr="0" anchor="ctr" bIns="91425" lIns="91425" spcFirstLastPara="1" rIns="91425" wrap="square" tIns="91425">
            <a:noAutofit/>
          </a:bodyPr>
          <a:lstStyle/>
          <a:p>
            <a:pPr indent="0" lvl="0" marL="0" rtl="0" algn="l">
              <a:lnSpc>
                <a:spcPct val="200000"/>
              </a:lnSpc>
              <a:spcBef>
                <a:spcPts val="0"/>
              </a:spcBef>
              <a:spcAft>
                <a:spcPts val="0"/>
              </a:spcAft>
              <a:buNone/>
            </a:pPr>
            <a:r>
              <a:rPr b="1" lang="en"/>
              <a:t>AQPs from client</a:t>
            </a:r>
            <a:endParaRPr b="1"/>
          </a:p>
        </p:txBody>
      </p:sp>
      <p:sp>
        <p:nvSpPr>
          <p:cNvPr id="159" name="Google Shape;159;p16"/>
          <p:cNvSpPr txBox="1"/>
          <p:nvPr/>
        </p:nvSpPr>
        <p:spPr>
          <a:xfrm>
            <a:off x="6048525" y="1614288"/>
            <a:ext cx="3024300" cy="15240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a:t>Synthetic data to test vendor’s database engine on</a:t>
            </a:r>
            <a:endParaRPr b="1"/>
          </a:p>
        </p:txBody>
      </p:sp>
      <p:sp>
        <p:nvSpPr>
          <p:cNvPr id="160" name="Google Shape;160;p16"/>
          <p:cNvSpPr txBox="1"/>
          <p:nvPr/>
        </p:nvSpPr>
        <p:spPr>
          <a:xfrm>
            <a:off x="315500" y="3697925"/>
            <a:ext cx="8084400" cy="1095000"/>
          </a:xfrm>
          <a:prstGeom prst="rect">
            <a:avLst/>
          </a:prstGeom>
          <a:noFill/>
          <a:ln>
            <a:noFill/>
          </a:ln>
        </p:spPr>
        <p:txBody>
          <a:bodyPr anchorCtr="0" anchor="ctr" bIns="91425" lIns="91425" spcFirstLastPara="1" rIns="91425" wrap="square" tIns="91425">
            <a:noAutofit/>
          </a:bodyPr>
          <a:lstStyle/>
          <a:p>
            <a:pPr indent="0" lvl="0" marL="457200" rtl="0" algn="l">
              <a:lnSpc>
                <a:spcPct val="100000"/>
              </a:lnSpc>
              <a:spcBef>
                <a:spcPts val="0"/>
              </a:spcBef>
              <a:spcAft>
                <a:spcPts val="0"/>
              </a:spcAft>
              <a:buNone/>
            </a:pPr>
            <a:r>
              <a:rPr b="1" lang="en">
                <a:solidFill>
                  <a:schemeClr val="accent1"/>
                </a:solidFill>
              </a:rPr>
              <a:t>HYDRA works well only on AQPs similar to the ones in the input. </a:t>
            </a:r>
            <a:endParaRPr b="1">
              <a:solidFill>
                <a:schemeClr val="accent1"/>
              </a:solidFill>
            </a:endParaRPr>
          </a:p>
          <a:p>
            <a:pPr indent="0" lvl="0" marL="457200" rtl="0" algn="l">
              <a:lnSpc>
                <a:spcPct val="100000"/>
              </a:lnSpc>
              <a:spcBef>
                <a:spcPts val="0"/>
              </a:spcBef>
              <a:spcAft>
                <a:spcPts val="0"/>
              </a:spcAft>
              <a:buNone/>
            </a:pPr>
            <a:r>
              <a:t/>
            </a:r>
            <a:endParaRPr b="1" i="1">
              <a:solidFill>
                <a:schemeClr val="accent1"/>
              </a:solidFill>
            </a:endParaRPr>
          </a:p>
          <a:p>
            <a:pPr indent="0" lvl="0" marL="457200" rtl="0" algn="l">
              <a:lnSpc>
                <a:spcPct val="100000"/>
              </a:lnSpc>
              <a:spcBef>
                <a:spcPts val="0"/>
              </a:spcBef>
              <a:spcAft>
                <a:spcPts val="0"/>
              </a:spcAft>
              <a:buNone/>
            </a:pPr>
            <a:r>
              <a:rPr b="1" i="1" lang="en">
                <a:solidFill>
                  <a:schemeClr val="accent1"/>
                </a:solidFill>
              </a:rPr>
              <a:t>Basically HYDRA is not smart (yet!)</a:t>
            </a:r>
            <a:endParaRPr b="1" i="1">
              <a:solidFill>
                <a:schemeClr val="accent1"/>
              </a:solidFill>
            </a:endParaRPr>
          </a:p>
        </p:txBody>
      </p:sp>
      <p:sp>
        <p:nvSpPr>
          <p:cNvPr id="161" name="Google Shape;161;p16"/>
          <p:cNvSpPr/>
          <p:nvPr/>
        </p:nvSpPr>
        <p:spPr>
          <a:xfrm>
            <a:off x="5405850" y="2233475"/>
            <a:ext cx="749700" cy="285600"/>
          </a:xfrm>
          <a:prstGeom prst="rightArrow">
            <a:avLst>
              <a:gd fmla="val 50000" name="adj1"/>
              <a:gd fmla="val 50000" name="adj2"/>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6"/>
          <p:cNvSpPr/>
          <p:nvPr/>
        </p:nvSpPr>
        <p:spPr>
          <a:xfrm>
            <a:off x="2727450" y="2233500"/>
            <a:ext cx="749700" cy="285600"/>
          </a:xfrm>
          <a:prstGeom prst="rightArrow">
            <a:avLst>
              <a:gd fmla="val 50000" name="adj1"/>
              <a:gd fmla="val 50000" name="adj2"/>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6" name="Shape 166"/>
        <p:cNvGrpSpPr/>
        <p:nvPr/>
      </p:nvGrpSpPr>
      <p:grpSpPr>
        <a:xfrm>
          <a:off x="0" y="0"/>
          <a:ext cx="0" cy="0"/>
          <a:chOff x="0" y="0"/>
          <a:chExt cx="0" cy="0"/>
        </a:xfrm>
      </p:grpSpPr>
      <p:sp>
        <p:nvSpPr>
          <p:cNvPr id="167" name="Google Shape;167;p17"/>
          <p:cNvSpPr txBox="1"/>
          <p:nvPr>
            <p:ph type="title"/>
          </p:nvPr>
        </p:nvSpPr>
        <p:spPr>
          <a:xfrm>
            <a:off x="604750" y="845600"/>
            <a:ext cx="3709200" cy="1383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rPr>
              <a:t>Problem Statement</a:t>
            </a:r>
            <a:endParaRPr>
              <a:solidFill>
                <a:schemeClr val="dk2"/>
              </a:solidFill>
            </a:endParaRPr>
          </a:p>
        </p:txBody>
      </p:sp>
      <p:pic>
        <p:nvPicPr>
          <p:cNvPr id="168" name="Google Shape;168;p17"/>
          <p:cNvPicPr preferRelativeResize="0"/>
          <p:nvPr/>
        </p:nvPicPr>
        <p:blipFill>
          <a:blip r:embed="rId3">
            <a:alphaModFix/>
          </a:blip>
          <a:stretch>
            <a:fillRect/>
          </a:stretch>
        </p:blipFill>
        <p:spPr>
          <a:xfrm>
            <a:off x="5289700" y="712407"/>
            <a:ext cx="2711300" cy="4014868"/>
          </a:xfrm>
          <a:prstGeom prst="rect">
            <a:avLst/>
          </a:prstGeom>
          <a:noFill/>
          <a:ln>
            <a:noFill/>
          </a:ln>
        </p:spPr>
      </p:pic>
      <p:pic>
        <p:nvPicPr>
          <p:cNvPr id="169" name="Google Shape;169;p17"/>
          <p:cNvPicPr preferRelativeResize="0"/>
          <p:nvPr/>
        </p:nvPicPr>
        <p:blipFill>
          <a:blip r:embed="rId4">
            <a:alphaModFix/>
          </a:blip>
          <a:stretch>
            <a:fillRect/>
          </a:stretch>
        </p:blipFill>
        <p:spPr>
          <a:xfrm>
            <a:off x="6289845" y="539400"/>
            <a:ext cx="711008" cy="500415"/>
          </a:xfrm>
          <a:prstGeom prst="rect">
            <a:avLst/>
          </a:prstGeom>
          <a:noFill/>
          <a:ln>
            <a:noFill/>
          </a:ln>
        </p:spPr>
      </p:pic>
      <p:pic>
        <p:nvPicPr>
          <p:cNvPr id="170" name="Google Shape;170;p17"/>
          <p:cNvPicPr preferRelativeResize="0"/>
          <p:nvPr/>
        </p:nvPicPr>
        <p:blipFill>
          <a:blip r:embed="rId5">
            <a:alphaModFix/>
          </a:blip>
          <a:stretch>
            <a:fillRect/>
          </a:stretch>
        </p:blipFill>
        <p:spPr>
          <a:xfrm>
            <a:off x="6473462" y="712405"/>
            <a:ext cx="983770" cy="500410"/>
          </a:xfrm>
          <a:prstGeom prst="rect">
            <a:avLst/>
          </a:prstGeom>
          <a:noFill/>
          <a:ln>
            <a:noFill/>
          </a:ln>
        </p:spPr>
      </p:pic>
      <p:sp>
        <p:nvSpPr>
          <p:cNvPr id="171" name="Google Shape;171;p17"/>
          <p:cNvSpPr txBox="1"/>
          <p:nvPr>
            <p:ph idx="1" type="body"/>
          </p:nvPr>
        </p:nvSpPr>
        <p:spPr>
          <a:xfrm>
            <a:off x="754900" y="1946925"/>
            <a:ext cx="3408900" cy="22473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Clr>
                <a:srgbClr val="000000"/>
              </a:buClr>
              <a:buSzPts val="1100"/>
              <a:buFont typeface="Arial"/>
              <a:buNone/>
            </a:pPr>
            <a:r>
              <a:rPr b="1" i="1" lang="en" sz="1800">
                <a:solidFill>
                  <a:schemeClr val="accent1"/>
                </a:solidFill>
                <a:latin typeface="Arial"/>
                <a:ea typeface="Arial"/>
                <a:cs typeface="Arial"/>
                <a:sym typeface="Arial"/>
              </a:rPr>
              <a:t>To implement a learning based cardinality estimation model and integrate it into HYDRA</a:t>
            </a:r>
            <a:endParaRPr>
              <a:solidFill>
                <a:schemeClr val="accent1"/>
              </a:solidFill>
            </a:endParaRPr>
          </a:p>
        </p:txBody>
      </p:sp>
      <p:pic>
        <p:nvPicPr>
          <p:cNvPr id="172" name="Google Shape;172;p17"/>
          <p:cNvPicPr preferRelativeResize="0"/>
          <p:nvPr/>
        </p:nvPicPr>
        <p:blipFill>
          <a:blip r:embed="rId6">
            <a:alphaModFix/>
          </a:blip>
          <a:stretch>
            <a:fillRect/>
          </a:stretch>
        </p:blipFill>
        <p:spPr>
          <a:xfrm>
            <a:off x="7000850" y="1132850"/>
            <a:ext cx="602349" cy="3634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69"/>
                                        </p:tgtEl>
                                        <p:attrNameLst>
                                          <p:attrName>style.visibility</p:attrName>
                                        </p:attrNameLst>
                                      </p:cBhvr>
                                      <p:to>
                                        <p:strVal val="visible"/>
                                      </p:to>
                                    </p:set>
                                    <p:anim calcmode="lin" valueType="num">
                                      <p:cBhvr additive="base">
                                        <p:cTn dur="1000"/>
                                        <p:tgtEl>
                                          <p:spTgt spid="169"/>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70"/>
                                        </p:tgtEl>
                                        <p:attrNameLst>
                                          <p:attrName>style.visibility</p:attrName>
                                        </p:attrNameLst>
                                      </p:cBhvr>
                                      <p:to>
                                        <p:strVal val="visible"/>
                                      </p:to>
                                    </p:set>
                                    <p:anim calcmode="lin" valueType="num">
                                      <p:cBhvr additive="base">
                                        <p:cTn dur="1000"/>
                                        <p:tgtEl>
                                          <p:spTgt spid="170"/>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1">
                                  <p:stCondLst>
                                    <p:cond delay="0"/>
                                  </p:stCondLst>
                                  <p:childTnLst>
                                    <p:set>
                                      <p:cBhvr>
                                        <p:cTn dur="1" fill="hold">
                                          <p:stCondLst>
                                            <p:cond delay="0"/>
                                          </p:stCondLst>
                                        </p:cTn>
                                        <p:tgtEl>
                                          <p:spTgt spid="172"/>
                                        </p:tgtEl>
                                        <p:attrNameLst>
                                          <p:attrName>style.visibility</p:attrName>
                                        </p:attrNameLst>
                                      </p:cBhvr>
                                      <p:to>
                                        <p:strVal val="visible"/>
                                      </p:to>
                                    </p:set>
                                    <p:anim calcmode="lin" valueType="num">
                                      <p:cBhvr additive="base">
                                        <p:cTn dur="1000"/>
                                        <p:tgtEl>
                                          <p:spTgt spid="172"/>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6" name="Shape 176"/>
        <p:cNvGrpSpPr/>
        <p:nvPr/>
      </p:nvGrpSpPr>
      <p:grpSpPr>
        <a:xfrm>
          <a:off x="0" y="0"/>
          <a:ext cx="0" cy="0"/>
          <a:chOff x="0" y="0"/>
          <a:chExt cx="0" cy="0"/>
        </a:xfrm>
      </p:grpSpPr>
      <p:sp>
        <p:nvSpPr>
          <p:cNvPr id="177" name="Google Shape;177;p18"/>
          <p:cNvSpPr txBox="1"/>
          <p:nvPr>
            <p:ph type="title"/>
          </p:nvPr>
        </p:nvSpPr>
        <p:spPr>
          <a:xfrm>
            <a:off x="819150" y="315575"/>
            <a:ext cx="7505700" cy="954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Performance on unseen queries</a:t>
            </a:r>
            <a:endParaRPr/>
          </a:p>
        </p:txBody>
      </p:sp>
      <p:pic>
        <p:nvPicPr>
          <p:cNvPr id="178" name="Google Shape;178;p18"/>
          <p:cNvPicPr preferRelativeResize="0"/>
          <p:nvPr/>
        </p:nvPicPr>
        <p:blipFill>
          <a:blip r:embed="rId3">
            <a:alphaModFix/>
          </a:blip>
          <a:stretch>
            <a:fillRect/>
          </a:stretch>
        </p:blipFill>
        <p:spPr>
          <a:xfrm>
            <a:off x="1084700" y="1085300"/>
            <a:ext cx="6974590" cy="35685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2" name="Shape 182"/>
        <p:cNvGrpSpPr/>
        <p:nvPr/>
      </p:nvGrpSpPr>
      <p:grpSpPr>
        <a:xfrm>
          <a:off x="0" y="0"/>
          <a:ext cx="0" cy="0"/>
          <a:chOff x="0" y="0"/>
          <a:chExt cx="0" cy="0"/>
        </a:xfrm>
      </p:grpSpPr>
      <p:sp>
        <p:nvSpPr>
          <p:cNvPr id="183" name="Google Shape;183;p19"/>
          <p:cNvSpPr txBox="1"/>
          <p:nvPr>
            <p:ph type="title"/>
          </p:nvPr>
        </p:nvSpPr>
        <p:spPr>
          <a:xfrm>
            <a:off x="860725" y="2094450"/>
            <a:ext cx="7505700" cy="954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Shortcomings in HYDRA</a:t>
            </a:r>
            <a:endParaRPr/>
          </a:p>
        </p:txBody>
      </p:sp>
      <p:sp>
        <p:nvSpPr>
          <p:cNvPr id="184" name="Google Shape;184;p19"/>
          <p:cNvSpPr txBox="1"/>
          <p:nvPr/>
        </p:nvSpPr>
        <p:spPr>
          <a:xfrm>
            <a:off x="2193000" y="2667000"/>
            <a:ext cx="4758000" cy="759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1"/>
                </a:solidFill>
              </a:rPr>
              <a:t>Why HYDRA performed poorly on unseen queries?</a:t>
            </a:r>
            <a:endParaRPr>
              <a:solidFill>
                <a:schemeClr val="accent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8" name="Shape 188"/>
        <p:cNvGrpSpPr/>
        <p:nvPr/>
      </p:nvGrpSpPr>
      <p:grpSpPr>
        <a:xfrm>
          <a:off x="0" y="0"/>
          <a:ext cx="0" cy="0"/>
          <a:chOff x="0" y="0"/>
          <a:chExt cx="0" cy="0"/>
        </a:xfrm>
      </p:grpSpPr>
      <p:sp>
        <p:nvSpPr>
          <p:cNvPr id="189" name="Google Shape;189;p20"/>
          <p:cNvSpPr txBox="1"/>
          <p:nvPr>
            <p:ph type="title"/>
          </p:nvPr>
        </p:nvSpPr>
        <p:spPr>
          <a:xfrm>
            <a:off x="339375" y="363250"/>
            <a:ext cx="8222100" cy="7677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n"/>
              <a:t>Inconsistent Inter-Region Data Distribution</a:t>
            </a:r>
            <a:endParaRPr/>
          </a:p>
        </p:txBody>
      </p:sp>
      <p:sp>
        <p:nvSpPr>
          <p:cNvPr id="190" name="Google Shape;190;p20"/>
          <p:cNvSpPr txBox="1"/>
          <p:nvPr>
            <p:ph idx="1" type="body"/>
          </p:nvPr>
        </p:nvSpPr>
        <p:spPr>
          <a:xfrm>
            <a:off x="819150" y="4577350"/>
            <a:ext cx="7505700" cy="25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800"/>
          </a:p>
          <a:p>
            <a:pPr indent="0" lvl="0" marL="0" rtl="0" algn="l">
              <a:spcBef>
                <a:spcPts val="1600"/>
              </a:spcBef>
              <a:spcAft>
                <a:spcPts val="1600"/>
              </a:spcAft>
              <a:buNone/>
            </a:pPr>
            <a:r>
              <a:t/>
            </a:r>
            <a:endParaRPr/>
          </a:p>
        </p:txBody>
      </p:sp>
      <p:pic>
        <p:nvPicPr>
          <p:cNvPr id="191" name="Google Shape;191;p20"/>
          <p:cNvPicPr preferRelativeResize="0"/>
          <p:nvPr/>
        </p:nvPicPr>
        <p:blipFill>
          <a:blip r:embed="rId3">
            <a:alphaModFix/>
          </a:blip>
          <a:stretch>
            <a:fillRect/>
          </a:stretch>
        </p:blipFill>
        <p:spPr>
          <a:xfrm>
            <a:off x="758950" y="1130950"/>
            <a:ext cx="3047500" cy="2396250"/>
          </a:xfrm>
          <a:prstGeom prst="rect">
            <a:avLst/>
          </a:prstGeom>
          <a:noFill/>
          <a:ln>
            <a:noFill/>
          </a:ln>
        </p:spPr>
      </p:pic>
      <p:pic>
        <p:nvPicPr>
          <p:cNvPr id="192" name="Google Shape;192;p20"/>
          <p:cNvPicPr preferRelativeResize="0"/>
          <p:nvPr/>
        </p:nvPicPr>
        <p:blipFill>
          <a:blip r:embed="rId4">
            <a:alphaModFix/>
          </a:blip>
          <a:stretch>
            <a:fillRect/>
          </a:stretch>
        </p:blipFill>
        <p:spPr>
          <a:xfrm>
            <a:off x="6371850" y="1130938"/>
            <a:ext cx="2266950" cy="2133600"/>
          </a:xfrm>
          <a:prstGeom prst="rect">
            <a:avLst/>
          </a:prstGeom>
          <a:noFill/>
          <a:ln>
            <a:noFill/>
          </a:ln>
        </p:spPr>
      </p:pic>
      <p:pic>
        <p:nvPicPr>
          <p:cNvPr id="193" name="Google Shape;193;p20"/>
          <p:cNvPicPr preferRelativeResize="0"/>
          <p:nvPr/>
        </p:nvPicPr>
        <p:blipFill>
          <a:blip r:embed="rId5">
            <a:alphaModFix/>
          </a:blip>
          <a:stretch>
            <a:fillRect/>
          </a:stretch>
        </p:blipFill>
        <p:spPr>
          <a:xfrm>
            <a:off x="6134788" y="3264538"/>
            <a:ext cx="2638425" cy="1057275"/>
          </a:xfrm>
          <a:prstGeom prst="rect">
            <a:avLst/>
          </a:prstGeom>
          <a:noFill/>
          <a:ln>
            <a:noFill/>
          </a:ln>
        </p:spPr>
      </p:pic>
      <p:sp>
        <p:nvSpPr>
          <p:cNvPr id="194" name="Google Shape;194;p20"/>
          <p:cNvSpPr/>
          <p:nvPr/>
        </p:nvSpPr>
        <p:spPr>
          <a:xfrm>
            <a:off x="4114650" y="2345096"/>
            <a:ext cx="914700" cy="453300"/>
          </a:xfrm>
          <a:prstGeom prst="rightArrow">
            <a:avLst>
              <a:gd fmla="val 50000" name="adj1"/>
              <a:gd fmla="val 50000" name="adj2"/>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8" name="Shape 198"/>
        <p:cNvGrpSpPr/>
        <p:nvPr/>
      </p:nvGrpSpPr>
      <p:grpSpPr>
        <a:xfrm>
          <a:off x="0" y="0"/>
          <a:ext cx="0" cy="0"/>
          <a:chOff x="0" y="0"/>
          <a:chExt cx="0" cy="0"/>
        </a:xfrm>
      </p:grpSpPr>
      <p:sp>
        <p:nvSpPr>
          <p:cNvPr id="199" name="Google Shape;199;p21"/>
          <p:cNvSpPr txBox="1"/>
          <p:nvPr>
            <p:ph type="title"/>
          </p:nvPr>
        </p:nvSpPr>
        <p:spPr>
          <a:xfrm>
            <a:off x="339375" y="363250"/>
            <a:ext cx="8222100" cy="7677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n"/>
              <a:t>Inconsistent Inter-Region Data Distribution</a:t>
            </a:r>
            <a:endParaRPr/>
          </a:p>
        </p:txBody>
      </p:sp>
      <p:sp>
        <p:nvSpPr>
          <p:cNvPr id="200" name="Google Shape;200;p21"/>
          <p:cNvSpPr txBox="1"/>
          <p:nvPr>
            <p:ph idx="1" type="body"/>
          </p:nvPr>
        </p:nvSpPr>
        <p:spPr>
          <a:xfrm>
            <a:off x="819150" y="4577350"/>
            <a:ext cx="7505700" cy="25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800"/>
          </a:p>
          <a:p>
            <a:pPr indent="0" lvl="0" marL="0" rtl="0" algn="l">
              <a:spcBef>
                <a:spcPts val="1600"/>
              </a:spcBef>
              <a:spcAft>
                <a:spcPts val="1600"/>
              </a:spcAft>
              <a:buNone/>
            </a:pPr>
            <a:r>
              <a:t/>
            </a:r>
            <a:endParaRPr/>
          </a:p>
        </p:txBody>
      </p:sp>
      <p:pic>
        <p:nvPicPr>
          <p:cNvPr id="201" name="Google Shape;201;p21"/>
          <p:cNvPicPr preferRelativeResize="0"/>
          <p:nvPr/>
        </p:nvPicPr>
        <p:blipFill>
          <a:blip r:embed="rId3">
            <a:alphaModFix/>
          </a:blip>
          <a:stretch>
            <a:fillRect/>
          </a:stretch>
        </p:blipFill>
        <p:spPr>
          <a:xfrm>
            <a:off x="758950" y="1130950"/>
            <a:ext cx="3047500" cy="2396250"/>
          </a:xfrm>
          <a:prstGeom prst="rect">
            <a:avLst/>
          </a:prstGeom>
          <a:noFill/>
          <a:ln>
            <a:noFill/>
          </a:ln>
        </p:spPr>
      </p:pic>
      <p:pic>
        <p:nvPicPr>
          <p:cNvPr id="202" name="Google Shape;202;p21"/>
          <p:cNvPicPr preferRelativeResize="0"/>
          <p:nvPr/>
        </p:nvPicPr>
        <p:blipFill>
          <a:blip r:embed="rId4">
            <a:alphaModFix/>
          </a:blip>
          <a:stretch>
            <a:fillRect/>
          </a:stretch>
        </p:blipFill>
        <p:spPr>
          <a:xfrm>
            <a:off x="6371850" y="1130938"/>
            <a:ext cx="2266950" cy="2133600"/>
          </a:xfrm>
          <a:prstGeom prst="rect">
            <a:avLst/>
          </a:prstGeom>
          <a:noFill/>
          <a:ln>
            <a:noFill/>
          </a:ln>
        </p:spPr>
      </p:pic>
      <p:pic>
        <p:nvPicPr>
          <p:cNvPr id="203" name="Google Shape;203;p21"/>
          <p:cNvPicPr preferRelativeResize="0"/>
          <p:nvPr/>
        </p:nvPicPr>
        <p:blipFill>
          <a:blip r:embed="rId5">
            <a:alphaModFix/>
          </a:blip>
          <a:stretch>
            <a:fillRect/>
          </a:stretch>
        </p:blipFill>
        <p:spPr>
          <a:xfrm>
            <a:off x="6134788" y="3264538"/>
            <a:ext cx="2638425" cy="1057275"/>
          </a:xfrm>
          <a:prstGeom prst="rect">
            <a:avLst/>
          </a:prstGeom>
          <a:noFill/>
          <a:ln>
            <a:noFill/>
          </a:ln>
        </p:spPr>
      </p:pic>
      <p:sp>
        <p:nvSpPr>
          <p:cNvPr id="204" name="Google Shape;204;p21"/>
          <p:cNvSpPr/>
          <p:nvPr/>
        </p:nvSpPr>
        <p:spPr>
          <a:xfrm>
            <a:off x="4114650" y="2345096"/>
            <a:ext cx="914700" cy="453300"/>
          </a:xfrm>
          <a:prstGeom prst="rightArrow">
            <a:avLst>
              <a:gd fmla="val 50000" name="adj1"/>
              <a:gd fmla="val 50000" name="adj2"/>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1"/>
          <p:cNvSpPr/>
          <p:nvPr/>
        </p:nvSpPr>
        <p:spPr>
          <a:xfrm>
            <a:off x="2252300" y="3031450"/>
            <a:ext cx="3354480" cy="1312848"/>
          </a:xfrm>
          <a:prstGeom prst="cloud">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Multiple possible solutions. Is any arbitrary solution consistent with original database?</a:t>
            </a:r>
            <a:endParaRPr/>
          </a:p>
        </p:txBody>
      </p:sp>
      <p:pic>
        <p:nvPicPr>
          <p:cNvPr id="206" name="Google Shape;206;p21"/>
          <p:cNvPicPr preferRelativeResize="0"/>
          <p:nvPr/>
        </p:nvPicPr>
        <p:blipFill>
          <a:blip r:embed="rId6">
            <a:alphaModFix/>
          </a:blip>
          <a:stretch>
            <a:fillRect/>
          </a:stretch>
        </p:blipFill>
        <p:spPr>
          <a:xfrm>
            <a:off x="5125728" y="3836603"/>
            <a:ext cx="1105452" cy="1057275"/>
          </a:xfrm>
          <a:prstGeom prst="rect">
            <a:avLst/>
          </a:prstGeom>
          <a:noFill/>
          <a:ln>
            <a:noFill/>
          </a:ln>
        </p:spPr>
      </p:pic>
      <p:sp>
        <p:nvSpPr>
          <p:cNvPr id="207" name="Google Shape;207;p21"/>
          <p:cNvSpPr/>
          <p:nvPr/>
        </p:nvSpPr>
        <p:spPr>
          <a:xfrm>
            <a:off x="5155550" y="4047350"/>
            <a:ext cx="84348" cy="60264"/>
          </a:xfrm>
          <a:prstGeom prst="cloud">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